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80" r:id="rId2"/>
    <p:sldId id="281" r:id="rId3"/>
    <p:sldId id="282" r:id="rId4"/>
    <p:sldId id="293" r:id="rId5"/>
    <p:sldId id="285" r:id="rId6"/>
    <p:sldId id="283" r:id="rId7"/>
    <p:sldId id="284" r:id="rId8"/>
    <p:sldId id="262" r:id="rId9"/>
    <p:sldId id="264" r:id="rId10"/>
    <p:sldId id="286" r:id="rId11"/>
    <p:sldId id="297" r:id="rId12"/>
    <p:sldId id="288" r:id="rId13"/>
    <p:sldId id="289" r:id="rId14"/>
    <p:sldId id="290" r:id="rId15"/>
    <p:sldId id="291" r:id="rId16"/>
    <p:sldId id="292" r:id="rId17"/>
    <p:sldId id="298" r:id="rId18"/>
    <p:sldId id="294" r:id="rId19"/>
    <p:sldId id="295" r:id="rId20"/>
    <p:sldId id="299" r:id="rId21"/>
  </p:sldIdLst>
  <p:sldSz cx="9144000" cy="6858000" type="screen4x3"/>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0037"/>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84" autoAdjust="0"/>
    <p:restoredTop sz="86224" autoAdjust="0"/>
  </p:normalViewPr>
  <p:slideViewPr>
    <p:cSldViewPr snapToObjects="1">
      <p:cViewPr>
        <p:scale>
          <a:sx n="75" d="100"/>
          <a:sy n="75" d="100"/>
        </p:scale>
        <p:origin x="-1776" y="-80"/>
      </p:cViewPr>
      <p:guideLst>
        <p:guide orient="horz" pos="2056"/>
        <p:guide pos="2608"/>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9FF9FE6-1A2E-224E-958D-494E7CDAC707}" type="datetimeFigureOut">
              <a:rPr lang="nl-NL" smtClean="0"/>
              <a:t>22/3/14</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Klik om de tekststijl van het model te bewerken</a:t>
            </a:r>
          </a:p>
          <a:p>
            <a:pPr lvl="1"/>
            <a:r>
              <a:rPr lang="en-US" smtClean="0"/>
              <a:t>Tweede niveau</a:t>
            </a:r>
          </a:p>
          <a:p>
            <a:pPr lvl="2"/>
            <a:r>
              <a:rPr lang="en-US" smtClean="0"/>
              <a:t>Derde niveau</a:t>
            </a:r>
          </a:p>
          <a:p>
            <a:pPr lvl="3"/>
            <a:r>
              <a:rPr lang="en-US" smtClean="0"/>
              <a:t>Vierde niveau</a:t>
            </a:r>
          </a:p>
          <a:p>
            <a:pPr lvl="4"/>
            <a:r>
              <a:rPr lang="en-US" smtClean="0"/>
              <a:t>Vijfde niveau</a:t>
            </a:r>
            <a:endParaRPr lang="nl-NL"/>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CD434B5-E161-6846-A3CB-FFA34811889A}" type="slidenum">
              <a:rPr lang="nl-NL" smtClean="0"/>
              <a:t>‹nr.›</a:t>
            </a:fld>
            <a:endParaRPr lang="nl-NL"/>
          </a:p>
        </p:txBody>
      </p:sp>
    </p:spTree>
    <p:extLst>
      <p:ext uri="{BB962C8B-B14F-4D97-AF65-F5344CB8AC3E}">
        <p14:creationId xmlns:p14="http://schemas.microsoft.com/office/powerpoint/2010/main" val="69673997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Het</a:t>
            </a:r>
            <a:r>
              <a:rPr lang="nl-NL" baseline="0" dirty="0" smtClean="0"/>
              <a:t> initiatief</a:t>
            </a:r>
            <a:endParaRPr lang="nl-NL" dirty="0"/>
          </a:p>
        </p:txBody>
      </p:sp>
      <p:sp>
        <p:nvSpPr>
          <p:cNvPr id="4" name="Tijdelijke aanduiding voor dianummer 3"/>
          <p:cNvSpPr>
            <a:spLocks noGrp="1"/>
          </p:cNvSpPr>
          <p:nvPr>
            <p:ph type="sldNum" sz="quarter" idx="10"/>
          </p:nvPr>
        </p:nvSpPr>
        <p:spPr/>
        <p:txBody>
          <a:bodyPr/>
          <a:lstStyle/>
          <a:p>
            <a:fld id="{CCD434B5-E161-6846-A3CB-FFA34811889A}" type="slidenum">
              <a:rPr lang="nl-NL" smtClean="0"/>
              <a:t>1</a:t>
            </a:fld>
            <a:endParaRPr lang="nl-NL"/>
          </a:p>
        </p:txBody>
      </p:sp>
    </p:spTree>
    <p:extLst>
      <p:ext uri="{BB962C8B-B14F-4D97-AF65-F5344CB8AC3E}">
        <p14:creationId xmlns:p14="http://schemas.microsoft.com/office/powerpoint/2010/main" val="10614884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dirty="0" smtClean="0"/>
              <a:t>Echter, overweldigende steun vanuit alle hoeken: </a:t>
            </a:r>
            <a:endParaRPr lang="nl-NL" noProof="0" dirty="0"/>
          </a:p>
        </p:txBody>
      </p:sp>
      <p:sp>
        <p:nvSpPr>
          <p:cNvPr id="4" name="Tijdelijke aanduiding voor dianummer 3"/>
          <p:cNvSpPr>
            <a:spLocks noGrp="1"/>
          </p:cNvSpPr>
          <p:nvPr>
            <p:ph type="sldNum" sz="quarter" idx="10"/>
          </p:nvPr>
        </p:nvSpPr>
        <p:spPr/>
        <p:txBody>
          <a:bodyPr/>
          <a:lstStyle/>
          <a:p>
            <a:fld id="{CCD434B5-E161-6846-A3CB-FFA34811889A}" type="slidenum">
              <a:rPr lang="nl-NL" smtClean="0"/>
              <a:t>11</a:t>
            </a:fld>
            <a:endParaRPr lang="nl-NL"/>
          </a:p>
        </p:txBody>
      </p:sp>
    </p:spTree>
    <p:extLst>
      <p:ext uri="{BB962C8B-B14F-4D97-AF65-F5344CB8AC3E}">
        <p14:creationId xmlns:p14="http://schemas.microsoft.com/office/powerpoint/2010/main" val="19164401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err="1" smtClean="0"/>
              <a:t>Dus</a:t>
            </a:r>
            <a:r>
              <a:rPr lang="en-GB" dirty="0" smtClean="0"/>
              <a:t> de</a:t>
            </a:r>
            <a:r>
              <a:rPr lang="en-GB" baseline="0" dirty="0" smtClean="0"/>
              <a:t> </a:t>
            </a:r>
            <a:r>
              <a:rPr lang="en-GB" baseline="0" dirty="0" err="1" smtClean="0"/>
              <a:t>donoren</a:t>
            </a:r>
            <a:r>
              <a:rPr lang="en-GB" baseline="0" dirty="0" smtClean="0"/>
              <a:t> </a:t>
            </a:r>
            <a:r>
              <a:rPr lang="en-GB" baseline="0" dirty="0" err="1" smtClean="0"/>
              <a:t>zijn</a:t>
            </a:r>
            <a:r>
              <a:rPr lang="en-GB" baseline="0" dirty="0" smtClean="0"/>
              <a:t> </a:t>
            </a:r>
            <a:r>
              <a:rPr lang="en-GB" baseline="0" dirty="0" err="1" smtClean="0"/>
              <a:t>uitgebreid</a:t>
            </a:r>
            <a:r>
              <a:rPr lang="en-GB" baseline="0" dirty="0" smtClean="0"/>
              <a:t> </a:t>
            </a:r>
            <a:r>
              <a:rPr lang="en-GB" baseline="0" dirty="0" err="1" smtClean="0"/>
              <a:t>gefenotypeerd</a:t>
            </a:r>
            <a:r>
              <a:rPr lang="en-GB" baseline="0" dirty="0" smtClean="0"/>
              <a:t>, </a:t>
            </a:r>
            <a:r>
              <a:rPr lang="en-GB" baseline="0" dirty="0" err="1" smtClean="0"/>
              <a:t>niet</a:t>
            </a:r>
            <a:r>
              <a:rPr lang="en-GB" baseline="0" dirty="0" smtClean="0"/>
              <a:t> </a:t>
            </a:r>
            <a:r>
              <a:rPr lang="en-GB" baseline="0" dirty="0" err="1" smtClean="0"/>
              <a:t>alleen</a:t>
            </a:r>
            <a:r>
              <a:rPr lang="en-GB" baseline="0" dirty="0" smtClean="0"/>
              <a:t> </a:t>
            </a:r>
            <a:r>
              <a:rPr lang="en-GB" baseline="0" dirty="0" err="1" smtClean="0"/>
              <a:t>patienten</a:t>
            </a:r>
            <a:r>
              <a:rPr lang="en-GB" baseline="0" dirty="0" smtClean="0"/>
              <a:t>, </a:t>
            </a:r>
            <a:r>
              <a:rPr lang="en-GB" baseline="0" dirty="0" err="1" smtClean="0"/>
              <a:t>ook</a:t>
            </a:r>
            <a:r>
              <a:rPr lang="en-GB" baseline="0" dirty="0" smtClean="0"/>
              <a:t> </a:t>
            </a:r>
            <a:r>
              <a:rPr lang="en-GB" baseline="0" dirty="0" err="1" smtClean="0"/>
              <a:t>familieleden</a:t>
            </a:r>
            <a:r>
              <a:rPr lang="en-GB" baseline="0" dirty="0" smtClean="0"/>
              <a:t> en </a:t>
            </a:r>
            <a:r>
              <a:rPr lang="en-GB" baseline="0" dirty="0" err="1" smtClean="0"/>
              <a:t>gezonde</a:t>
            </a:r>
            <a:r>
              <a:rPr lang="en-GB" baseline="0" dirty="0" smtClean="0"/>
              <a:t> </a:t>
            </a:r>
            <a:r>
              <a:rPr lang="en-GB" baseline="0" dirty="0" err="1" smtClean="0"/>
              <a:t>controles</a:t>
            </a:r>
            <a:endParaRPr lang="en-GB" dirty="0"/>
          </a:p>
        </p:txBody>
      </p:sp>
      <p:sp>
        <p:nvSpPr>
          <p:cNvPr id="4" name="Tijdelijke aanduiding voor dianummer 3"/>
          <p:cNvSpPr>
            <a:spLocks noGrp="1"/>
          </p:cNvSpPr>
          <p:nvPr>
            <p:ph type="sldNum" sz="quarter" idx="10"/>
          </p:nvPr>
        </p:nvSpPr>
        <p:spPr/>
        <p:txBody>
          <a:bodyPr/>
          <a:lstStyle/>
          <a:p>
            <a:fld id="{CCD434B5-E161-6846-A3CB-FFA34811889A}" type="slidenum">
              <a:rPr lang="nl-NL" smtClean="0"/>
              <a:t>12</a:t>
            </a:fld>
            <a:endParaRPr lang="nl-NL"/>
          </a:p>
        </p:txBody>
      </p:sp>
    </p:spTree>
    <p:extLst>
      <p:ext uri="{BB962C8B-B14F-4D97-AF65-F5344CB8AC3E}">
        <p14:creationId xmlns:p14="http://schemas.microsoft.com/office/powerpoint/2010/main" val="10586671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smtClean="0"/>
          </a:p>
        </p:txBody>
      </p:sp>
      <p:sp>
        <p:nvSpPr>
          <p:cNvPr id="4" name="Tijdelijke aanduiding voor dianummer 3"/>
          <p:cNvSpPr>
            <a:spLocks noGrp="1"/>
          </p:cNvSpPr>
          <p:nvPr>
            <p:ph type="sldNum" sz="quarter" idx="10"/>
          </p:nvPr>
        </p:nvSpPr>
        <p:spPr/>
        <p:txBody>
          <a:bodyPr/>
          <a:lstStyle/>
          <a:p>
            <a:fld id="{CCD434B5-E161-6846-A3CB-FFA34811889A}" type="slidenum">
              <a:rPr lang="nl-NL" smtClean="0"/>
              <a:t>13</a:t>
            </a:fld>
            <a:endParaRPr lang="nl-NL"/>
          </a:p>
        </p:txBody>
      </p:sp>
    </p:spTree>
    <p:extLst>
      <p:ext uri="{BB962C8B-B14F-4D97-AF65-F5344CB8AC3E}">
        <p14:creationId xmlns:p14="http://schemas.microsoft.com/office/powerpoint/2010/main" val="8693550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dirty="0" smtClean="0"/>
              <a:t>Groepen psychiatrische ziektes zien er nu ongeveer</a:t>
            </a:r>
            <a:r>
              <a:rPr lang="nl-NL" baseline="0" noProof="0" dirty="0" smtClean="0"/>
              <a:t> zo uit: niet scherp afgegrensde wolken met onderlinge overlap</a:t>
            </a:r>
          </a:p>
          <a:p>
            <a:r>
              <a:rPr lang="nl-NL" baseline="0" noProof="0" dirty="0" smtClean="0"/>
              <a:t>We verzamelen nu bij leven heel veel informatie over de mensen en na overlijden worden de hersenen van deze mensen allemaal op dezelfde manier bewaard.</a:t>
            </a:r>
            <a:endParaRPr lang="nl-NL" baseline="0" dirty="0" smtClean="0"/>
          </a:p>
          <a:p>
            <a:r>
              <a:rPr lang="nl-NL" baseline="0" dirty="0" smtClean="0"/>
              <a:t>We kunnen daardoor: </a:t>
            </a:r>
          </a:p>
          <a:p>
            <a:r>
              <a:rPr lang="nl-NL" baseline="0" dirty="0" smtClean="0"/>
              <a:t>I:  Binnen een aandoening veel homogenere (gelijke) groepen maken (bv depressie + suïcidaliteit, psychose met alleen hallucinaties): hoe gelijker de groep, hoe groter de kans dat je iets vindt wat deze groep anders maakt dan de groep met wie je ze vergelijkt: GROEPEN OBV SYMPTOMEN NIET OBV DIAGNOSES</a:t>
            </a:r>
          </a:p>
          <a:p>
            <a:r>
              <a:rPr lang="nl-NL" baseline="0" dirty="0" smtClean="0"/>
              <a:t>II: Symptomen die bij meerdere aandoeningen voorkomen vergelijken (bv. heeft terugtrek gedrag bij depressie dezelfde neurobiologische basis als bij psychose en is dit wel of niet hetzelfde als sociale tekortkomingen zoals bij ASS gezien) (dwanggedachten bij OCD hetzelfde als bij ASS?)</a:t>
            </a:r>
          </a:p>
          <a:p>
            <a:endParaRPr lang="nl-NL" baseline="0" dirty="0" smtClean="0"/>
          </a:p>
          <a:p>
            <a:r>
              <a:rPr lang="nl-NL" baseline="0" dirty="0" smtClean="0"/>
              <a:t>GROEPEN OBV SYMPTOMEN NIET OBV DIAGNOSES</a:t>
            </a:r>
            <a:endParaRPr lang="nl-NL" dirty="0" smtClean="0"/>
          </a:p>
        </p:txBody>
      </p:sp>
      <p:sp>
        <p:nvSpPr>
          <p:cNvPr id="4" name="Tijdelijke aanduiding voor dianummer 3"/>
          <p:cNvSpPr>
            <a:spLocks noGrp="1"/>
          </p:cNvSpPr>
          <p:nvPr>
            <p:ph type="sldNum" sz="quarter" idx="10"/>
          </p:nvPr>
        </p:nvSpPr>
        <p:spPr/>
        <p:txBody>
          <a:bodyPr/>
          <a:lstStyle/>
          <a:p>
            <a:fld id="{CCD434B5-E161-6846-A3CB-FFA34811889A}" type="slidenum">
              <a:rPr lang="nl-NL" smtClean="0"/>
              <a:t>14</a:t>
            </a:fld>
            <a:endParaRPr lang="nl-NL"/>
          </a:p>
        </p:txBody>
      </p:sp>
    </p:spTree>
    <p:extLst>
      <p:ext uri="{BB962C8B-B14F-4D97-AF65-F5344CB8AC3E}">
        <p14:creationId xmlns:p14="http://schemas.microsoft.com/office/powerpoint/2010/main" val="27891296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10"/>
          </p:nvPr>
        </p:nvSpPr>
        <p:spPr/>
        <p:txBody>
          <a:bodyPr/>
          <a:lstStyle/>
          <a:p>
            <a:fld id="{CCD434B5-E161-6846-A3CB-FFA34811889A}" type="slidenum">
              <a:rPr lang="nl-NL" smtClean="0"/>
              <a:t>15</a:t>
            </a:fld>
            <a:endParaRPr lang="nl-NL"/>
          </a:p>
        </p:txBody>
      </p:sp>
    </p:spTree>
    <p:extLst>
      <p:ext uri="{BB962C8B-B14F-4D97-AF65-F5344CB8AC3E}">
        <p14:creationId xmlns:p14="http://schemas.microsoft.com/office/powerpoint/2010/main" val="25942989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aseline="0" noProof="0" dirty="0" smtClean="0"/>
              <a:t>Door MRI en dieronderzoek een beter idee waar we moeten zoeken</a:t>
            </a:r>
          </a:p>
          <a:p>
            <a:r>
              <a:rPr lang="nl-NL" baseline="0" noProof="0" dirty="0" smtClean="0"/>
              <a:t>Humane genoom in kaart gebracht, waardoor we kunnen zoeken naar genen voor psychiatrische ziektes</a:t>
            </a:r>
          </a:p>
          <a:p>
            <a:r>
              <a:rPr lang="nl-NL" baseline="0" noProof="0" dirty="0" smtClean="0"/>
              <a:t>State-of-the-art technieken om naar DNA, RNA, en eiwit in hersenen te kijken</a:t>
            </a:r>
          </a:p>
          <a:p>
            <a:r>
              <a:rPr lang="nl-NL" baseline="0" noProof="0" dirty="0" smtClean="0"/>
              <a:t>Nieuwe technieken om hersencellen te </a:t>
            </a:r>
            <a:r>
              <a:rPr lang="nl-NL" baseline="0" noProof="0" dirty="0" err="1" smtClean="0"/>
              <a:t>fenotyperen</a:t>
            </a:r>
            <a:r>
              <a:rPr lang="nl-NL" baseline="0" noProof="0" dirty="0" smtClean="0"/>
              <a:t>, te manipuleren en te bekijken (bv </a:t>
            </a:r>
            <a:r>
              <a:rPr lang="nl-NL" baseline="0" noProof="0" dirty="0" err="1" smtClean="0"/>
              <a:t>Microglia</a:t>
            </a:r>
            <a:r>
              <a:rPr lang="nl-NL" baseline="0" noProof="0" dirty="0" smtClean="0"/>
              <a:t>: isoleren, onderzoeken, wat is effect cannabis, clozapine, vitamine D)</a:t>
            </a:r>
          </a:p>
          <a:p>
            <a:r>
              <a:rPr lang="nl-NL" baseline="0" noProof="0" dirty="0" err="1" smtClean="0"/>
              <a:t>Epigenetische</a:t>
            </a:r>
            <a:r>
              <a:rPr lang="nl-NL" baseline="0" noProof="0" dirty="0" smtClean="0"/>
              <a:t> technieken, waardoor we kunnen gaan ontdekken hoe omgevingsfactoren invloed hebben op genexpressie</a:t>
            </a:r>
          </a:p>
          <a:p>
            <a:r>
              <a:rPr lang="nl-NL" noProof="0" dirty="0" smtClean="0"/>
              <a:t>Stamcellen: 10 mensen per ziektebeeld + 10 controles,</a:t>
            </a:r>
            <a:r>
              <a:rPr lang="nl-NL" baseline="0" noProof="0" dirty="0" smtClean="0"/>
              <a:t> stukje huid</a:t>
            </a:r>
          </a:p>
          <a:p>
            <a:endParaRPr lang="nl-NL" noProof="0" dirty="0" smtClean="0"/>
          </a:p>
          <a:p>
            <a:r>
              <a:rPr lang="nl-NL" noProof="0" dirty="0" smtClean="0"/>
              <a:t>DNA en CDNA bank van 10 gebieden van 10 breinen per ziektebeeld</a:t>
            </a:r>
          </a:p>
          <a:p>
            <a:r>
              <a:rPr lang="nl-NL" noProof="0" dirty="0" smtClean="0"/>
              <a:t>Cellen opkweken en dus goed kunnen onderzoeken wat voor een eigenschappen ze bij leven in het brein hadden</a:t>
            </a:r>
            <a:r>
              <a:rPr lang="nl-NL" baseline="0" noProof="0" dirty="0" smtClean="0"/>
              <a:t> (kan alleen bij ons, want zo vers moet het weefsel zijn)</a:t>
            </a:r>
          </a:p>
          <a:p>
            <a:r>
              <a:rPr lang="nl-NL" baseline="0" noProof="0" dirty="0" smtClean="0"/>
              <a:t>Stamcellen uit huid (10 per ziektebeeld), fibroblasten </a:t>
            </a:r>
            <a:r>
              <a:rPr lang="nl-NL" baseline="0" noProof="0" dirty="0" err="1" smtClean="0"/>
              <a:t>terugkweken</a:t>
            </a:r>
            <a:r>
              <a:rPr lang="nl-NL" baseline="0" noProof="0" dirty="0" smtClean="0"/>
              <a:t> tot stamcel die vervolgens bv tot neuron getransformeerd kunnen worden </a:t>
            </a:r>
          </a:p>
          <a:p>
            <a:endParaRPr lang="nl-NL" noProof="0" dirty="0"/>
          </a:p>
        </p:txBody>
      </p:sp>
      <p:sp>
        <p:nvSpPr>
          <p:cNvPr id="4" name="Tijdelijke aanduiding voor dianummer 3"/>
          <p:cNvSpPr>
            <a:spLocks noGrp="1"/>
          </p:cNvSpPr>
          <p:nvPr>
            <p:ph type="sldNum" sz="quarter" idx="10"/>
          </p:nvPr>
        </p:nvSpPr>
        <p:spPr/>
        <p:txBody>
          <a:bodyPr/>
          <a:lstStyle/>
          <a:p>
            <a:fld id="{CCD434B5-E161-6846-A3CB-FFA34811889A}" type="slidenum">
              <a:rPr lang="nl-NL" smtClean="0"/>
              <a:t>16</a:t>
            </a:fld>
            <a:endParaRPr lang="nl-NL"/>
          </a:p>
        </p:txBody>
      </p:sp>
    </p:spTree>
    <p:extLst>
      <p:ext uri="{BB962C8B-B14F-4D97-AF65-F5344CB8AC3E}">
        <p14:creationId xmlns:p14="http://schemas.microsoft.com/office/powerpoint/2010/main" val="35210631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10"/>
          </p:nvPr>
        </p:nvSpPr>
        <p:spPr/>
        <p:txBody>
          <a:bodyPr/>
          <a:lstStyle/>
          <a:p>
            <a:fld id="{CCD434B5-E161-6846-A3CB-FFA34811889A}" type="slidenum">
              <a:rPr lang="nl-NL" smtClean="0"/>
              <a:t>17</a:t>
            </a:fld>
            <a:endParaRPr lang="nl-NL"/>
          </a:p>
        </p:txBody>
      </p:sp>
    </p:spTree>
    <p:extLst>
      <p:ext uri="{BB962C8B-B14F-4D97-AF65-F5344CB8AC3E}">
        <p14:creationId xmlns:p14="http://schemas.microsoft.com/office/powerpoint/2010/main" val="3716553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dirty="0" smtClean="0"/>
              <a:t>De puzzel naar het ontstaan van psychiatrische ziekten wordt langzamerhand opgelost met als gevolg</a:t>
            </a:r>
            <a:endParaRPr lang="nl-NL" noProof="0" dirty="0"/>
          </a:p>
        </p:txBody>
      </p:sp>
      <p:sp>
        <p:nvSpPr>
          <p:cNvPr id="4" name="Tijdelijke aanduiding voor dianummer 3"/>
          <p:cNvSpPr>
            <a:spLocks noGrp="1"/>
          </p:cNvSpPr>
          <p:nvPr>
            <p:ph type="sldNum" sz="quarter" idx="10"/>
          </p:nvPr>
        </p:nvSpPr>
        <p:spPr/>
        <p:txBody>
          <a:bodyPr/>
          <a:lstStyle/>
          <a:p>
            <a:fld id="{CCD434B5-E161-6846-A3CB-FFA34811889A}" type="slidenum">
              <a:rPr lang="nl-NL" smtClean="0"/>
              <a:t>18</a:t>
            </a:fld>
            <a:endParaRPr lang="nl-NL"/>
          </a:p>
        </p:txBody>
      </p:sp>
    </p:spTree>
    <p:extLst>
      <p:ext uri="{BB962C8B-B14F-4D97-AF65-F5344CB8AC3E}">
        <p14:creationId xmlns:p14="http://schemas.microsoft.com/office/powerpoint/2010/main" val="3378454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smtClean="0"/>
              <a:t>Waarom postmortem:</a:t>
            </a:r>
          </a:p>
          <a:p>
            <a:r>
              <a:rPr lang="nl-NL" dirty="0" smtClean="0"/>
              <a:t>Tijdperk van de imaging:</a:t>
            </a:r>
          </a:p>
          <a:p>
            <a:r>
              <a:rPr lang="nl-NL" dirty="0" smtClean="0"/>
              <a:t>Levert ons veel info, over grootte, over volumes,</a:t>
            </a:r>
            <a:r>
              <a:rPr lang="nl-NL" baseline="0" dirty="0" smtClean="0"/>
              <a:t> over activiteit, over ontwikkeling, maar …. </a:t>
            </a:r>
          </a:p>
          <a:p>
            <a:endParaRPr lang="nl-NL" baseline="0" dirty="0" smtClean="0"/>
          </a:p>
          <a:p>
            <a:r>
              <a:rPr lang="nl-NL" baseline="0" dirty="0" smtClean="0"/>
              <a:t>Dieronderzoek: </a:t>
            </a:r>
          </a:p>
          <a:p>
            <a:r>
              <a:rPr lang="nl-NL" baseline="0" dirty="0" smtClean="0"/>
              <a:t>Geeft ons veel info over systemen en we kunnen relatief gemakkelijk in het brein kijken, maar we kunnen muizen niet suïcidaal maken en we kunnen ratten geen stemmen laten horen of paranoïde wanen laten ontwikkelen</a:t>
            </a:r>
          </a:p>
          <a:p>
            <a:endParaRPr lang="nl-NL" baseline="0" dirty="0" smtClean="0"/>
          </a:p>
          <a:p>
            <a:r>
              <a:rPr lang="nl-NL" baseline="0" dirty="0" smtClean="0"/>
              <a:t>Perifeer / bloed:</a:t>
            </a:r>
          </a:p>
          <a:p>
            <a:r>
              <a:rPr lang="nl-NL" baseline="0" dirty="0" smtClean="0"/>
              <a:t>Geeft ons veel info, maar door de BBB is het nu eenmaal zo dat de periferie geen 1 op 1 afgeleide van het interne milieu van de hersenen is</a:t>
            </a:r>
            <a:endParaRPr lang="nl-NL" dirty="0"/>
          </a:p>
        </p:txBody>
      </p:sp>
      <p:sp>
        <p:nvSpPr>
          <p:cNvPr id="4" name="Tijdelijke aanduiding voor dianummer 3"/>
          <p:cNvSpPr>
            <a:spLocks noGrp="1"/>
          </p:cNvSpPr>
          <p:nvPr>
            <p:ph type="sldNum" sz="quarter" idx="10"/>
          </p:nvPr>
        </p:nvSpPr>
        <p:spPr/>
        <p:txBody>
          <a:bodyPr/>
          <a:lstStyle/>
          <a:p>
            <a:fld id="{CCD434B5-E161-6846-A3CB-FFA34811889A}" type="slidenum">
              <a:rPr lang="nl-NL" smtClean="0"/>
              <a:t>3</a:t>
            </a:fld>
            <a:endParaRPr lang="nl-NL"/>
          </a:p>
        </p:txBody>
      </p:sp>
    </p:spTree>
    <p:extLst>
      <p:ext uri="{BB962C8B-B14F-4D97-AF65-F5344CB8AC3E}">
        <p14:creationId xmlns:p14="http://schemas.microsoft.com/office/powerpoint/2010/main" val="3496737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10"/>
          </p:nvPr>
        </p:nvSpPr>
        <p:spPr/>
        <p:txBody>
          <a:bodyPr/>
          <a:lstStyle/>
          <a:p>
            <a:fld id="{CCD434B5-E161-6846-A3CB-FFA34811889A}" type="slidenum">
              <a:rPr lang="nl-NL" smtClean="0"/>
              <a:t>4</a:t>
            </a:fld>
            <a:endParaRPr lang="nl-NL"/>
          </a:p>
        </p:txBody>
      </p:sp>
    </p:spTree>
    <p:extLst>
      <p:ext uri="{BB962C8B-B14F-4D97-AF65-F5344CB8AC3E}">
        <p14:creationId xmlns:p14="http://schemas.microsoft.com/office/powerpoint/2010/main" val="739782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dirty="0" smtClean="0"/>
              <a:t>Net na 1900, haalde Kraepelin, de eerste die over schizofrenie sprak en ervan overtuigd was dat schizofrenie een hersenziekte was, meneer </a:t>
            </a:r>
            <a:r>
              <a:rPr lang="nl-NL" b="1" noProof="0" dirty="0" smtClean="0"/>
              <a:t>Alzheimer</a:t>
            </a:r>
            <a:r>
              <a:rPr lang="nl-NL" noProof="0" dirty="0" smtClean="0"/>
              <a:t> over om neuropathologisch onderzoek te doen. Geen duidelijke bevindingen, noch bij Alzheimer, noch bij anderen gedurende meer dan een halve eeuw: 1972: </a:t>
            </a:r>
            <a:r>
              <a:rPr lang="nl-NL" noProof="0" dirty="0" err="1" smtClean="0"/>
              <a:t>schizophrenia</a:t>
            </a:r>
            <a:r>
              <a:rPr lang="nl-NL" noProof="0" dirty="0" smtClean="0"/>
              <a:t> is the “graveyard of neuropathologists,”</a:t>
            </a:r>
            <a:r>
              <a:rPr lang="nl-NL" baseline="0" noProof="0" dirty="0" smtClean="0"/>
              <a:t> </a:t>
            </a:r>
            <a:r>
              <a:rPr lang="nl-NL" noProof="0" dirty="0" smtClean="0"/>
              <a:t>Laatste 40 jaar wel steeds meer ‘gevonden’,</a:t>
            </a:r>
            <a:r>
              <a:rPr lang="nl-NL" baseline="0" noProof="0" dirty="0" smtClean="0"/>
              <a:t> maar 1: schizofrenie is een heterogene aandoening, 2: materiaal niet van beste kwaliteit, 3: technieken nu pas echt goed: NHB-</a:t>
            </a:r>
            <a:r>
              <a:rPr lang="nl-NL" baseline="0" noProof="0" dirty="0" err="1" smtClean="0"/>
              <a:t>Psy</a:t>
            </a:r>
            <a:r>
              <a:rPr lang="nl-NL" baseline="0" noProof="0" dirty="0" smtClean="0"/>
              <a:t> allemaal wel!</a:t>
            </a:r>
          </a:p>
          <a:p>
            <a:endParaRPr lang="nl-NL" baseline="0" noProof="0" dirty="0" smtClean="0"/>
          </a:p>
          <a:p>
            <a:r>
              <a:rPr lang="nl-NL" baseline="0" noProof="0" dirty="0" smtClean="0"/>
              <a:t>Alzheimer:</a:t>
            </a:r>
          </a:p>
          <a:p>
            <a:r>
              <a:rPr lang="nl-NL" baseline="0" noProof="0" dirty="0" smtClean="0"/>
              <a:t>Plaatje begin 20ste eeuw: </a:t>
            </a:r>
            <a:r>
              <a:rPr lang="nl-NL" baseline="0" noProof="0" dirty="0" err="1" smtClean="0"/>
              <a:t>tangles</a:t>
            </a:r>
            <a:r>
              <a:rPr lang="nl-NL" baseline="0" noProof="0" dirty="0" smtClean="0"/>
              <a:t> (ophopingen van </a:t>
            </a:r>
            <a:r>
              <a:rPr lang="nl-NL" baseline="0" noProof="0" dirty="0" err="1" smtClean="0"/>
              <a:t>tau</a:t>
            </a:r>
            <a:r>
              <a:rPr lang="nl-NL" baseline="0" noProof="0" dirty="0" smtClean="0"/>
              <a:t> eiwit), karakteristiek voor Alzheimer. Niet </a:t>
            </a:r>
            <a:r>
              <a:rPr lang="nl-NL" baseline="0" noProof="0" dirty="0" err="1" smtClean="0"/>
              <a:t>aankleurbare</a:t>
            </a:r>
            <a:r>
              <a:rPr lang="nl-NL" baseline="0" noProof="0" dirty="0" smtClean="0"/>
              <a:t> fibrillen en amyloïde plaques (die hij </a:t>
            </a:r>
            <a:r>
              <a:rPr lang="nl-NL" baseline="0" noProof="0" dirty="0" err="1" smtClean="0"/>
              <a:t>miliaire</a:t>
            </a:r>
            <a:r>
              <a:rPr lang="nl-NL" baseline="0" noProof="0" dirty="0" smtClean="0"/>
              <a:t> </a:t>
            </a:r>
            <a:r>
              <a:rPr lang="nl-NL" baseline="0" noProof="0" dirty="0" err="1" smtClean="0"/>
              <a:t>foci</a:t>
            </a:r>
            <a:r>
              <a:rPr lang="nl-NL" baseline="0" noProof="0" dirty="0" smtClean="0"/>
              <a:t> noemde)(niet oplosbare eiwit ophopingen) in corticale lagen: ze bevatten vreemd materiaal. Kortom, een vreemd proces. Nu veel meer kennis: </a:t>
            </a:r>
            <a:r>
              <a:rPr lang="nl-NL" baseline="0" noProof="0" dirty="0" err="1" smtClean="0"/>
              <a:t>Tangles</a:t>
            </a:r>
            <a:r>
              <a:rPr lang="nl-NL" baseline="0" noProof="0" dirty="0" smtClean="0"/>
              <a:t> (</a:t>
            </a:r>
            <a:r>
              <a:rPr lang="nl-NL" baseline="0" noProof="0" dirty="0" err="1" smtClean="0"/>
              <a:t>tau</a:t>
            </a:r>
            <a:r>
              <a:rPr lang="nl-NL" baseline="0" noProof="0" dirty="0" smtClean="0"/>
              <a:t>) verschijnt eerst in neuronen in de locus </a:t>
            </a:r>
            <a:r>
              <a:rPr lang="nl-NL" baseline="0" noProof="0" dirty="0" err="1" smtClean="0"/>
              <a:t>coeruleus</a:t>
            </a:r>
            <a:r>
              <a:rPr lang="nl-NL" baseline="0" noProof="0" dirty="0" smtClean="0"/>
              <a:t>, voordat er symptomen zijn en het proces breidt vervolgens uit naar de cortex in vergevorderde ziektestadia. Plaques (</a:t>
            </a:r>
            <a:r>
              <a:rPr lang="nl-NL" baseline="0" noProof="0" dirty="0" err="1" smtClean="0"/>
              <a:t>amyloïd</a:t>
            </a:r>
            <a:r>
              <a:rPr lang="nl-NL" baseline="0" noProof="0" dirty="0" smtClean="0"/>
              <a:t>-b) als eerste in de cortex voor begin van symptomen en breidt uit naar cerebellum in vergevorderde stadia.</a:t>
            </a:r>
            <a:endParaRPr lang="nl-NL" noProof="0" dirty="0"/>
          </a:p>
        </p:txBody>
      </p:sp>
      <p:sp>
        <p:nvSpPr>
          <p:cNvPr id="4" name="Tijdelijke aanduiding voor dianummer 3"/>
          <p:cNvSpPr>
            <a:spLocks noGrp="1"/>
          </p:cNvSpPr>
          <p:nvPr>
            <p:ph type="sldNum" sz="quarter" idx="10"/>
          </p:nvPr>
        </p:nvSpPr>
        <p:spPr/>
        <p:txBody>
          <a:bodyPr/>
          <a:lstStyle/>
          <a:p>
            <a:fld id="{CCD434B5-E161-6846-A3CB-FFA34811889A}" type="slidenum">
              <a:rPr lang="nl-NL" smtClean="0"/>
              <a:t>5</a:t>
            </a:fld>
            <a:endParaRPr lang="nl-NL"/>
          </a:p>
        </p:txBody>
      </p:sp>
    </p:spTree>
    <p:extLst>
      <p:ext uri="{BB962C8B-B14F-4D97-AF65-F5344CB8AC3E}">
        <p14:creationId xmlns:p14="http://schemas.microsoft.com/office/powerpoint/2010/main" val="9126728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smtClean="0"/>
              <a:t>Waarom in Nederland:</a:t>
            </a:r>
          </a:p>
          <a:p>
            <a:r>
              <a:rPr lang="nl-NL" b="1" baseline="0" dirty="0" smtClean="0"/>
              <a:t> </a:t>
            </a:r>
            <a:endParaRPr lang="nl-NL" b="1" dirty="0"/>
          </a:p>
        </p:txBody>
      </p:sp>
      <p:sp>
        <p:nvSpPr>
          <p:cNvPr id="4" name="Tijdelijke aanduiding voor dianummer 3"/>
          <p:cNvSpPr>
            <a:spLocks noGrp="1"/>
          </p:cNvSpPr>
          <p:nvPr>
            <p:ph type="sldNum" sz="quarter" idx="10"/>
          </p:nvPr>
        </p:nvSpPr>
        <p:spPr/>
        <p:txBody>
          <a:bodyPr/>
          <a:lstStyle/>
          <a:p>
            <a:fld id="{CCD434B5-E161-6846-A3CB-FFA34811889A}" type="slidenum">
              <a:rPr lang="nl-NL" smtClean="0"/>
              <a:t>6</a:t>
            </a:fld>
            <a:endParaRPr lang="nl-NL"/>
          </a:p>
        </p:txBody>
      </p:sp>
    </p:spTree>
    <p:extLst>
      <p:ext uri="{BB962C8B-B14F-4D97-AF65-F5344CB8AC3E}">
        <p14:creationId xmlns:p14="http://schemas.microsoft.com/office/powerpoint/2010/main" val="2983096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Dus: Tijd voor NHB-</a:t>
            </a:r>
            <a:r>
              <a:rPr lang="nl-NL" dirty="0" err="1" smtClean="0"/>
              <a:t>Psy</a:t>
            </a:r>
            <a:endParaRPr lang="nl-NL" dirty="0"/>
          </a:p>
        </p:txBody>
      </p:sp>
      <p:sp>
        <p:nvSpPr>
          <p:cNvPr id="4" name="Tijdelijke aanduiding voor dianummer 3"/>
          <p:cNvSpPr>
            <a:spLocks noGrp="1"/>
          </p:cNvSpPr>
          <p:nvPr>
            <p:ph type="sldNum" sz="quarter" idx="10"/>
          </p:nvPr>
        </p:nvSpPr>
        <p:spPr/>
        <p:txBody>
          <a:bodyPr/>
          <a:lstStyle/>
          <a:p>
            <a:fld id="{CCD434B5-E161-6846-A3CB-FFA34811889A}" type="slidenum">
              <a:rPr lang="nl-NL" smtClean="0"/>
              <a:t>7</a:t>
            </a:fld>
            <a:endParaRPr lang="nl-NL"/>
          </a:p>
        </p:txBody>
      </p:sp>
    </p:spTree>
    <p:extLst>
      <p:ext uri="{BB962C8B-B14F-4D97-AF65-F5344CB8AC3E}">
        <p14:creationId xmlns:p14="http://schemas.microsoft.com/office/powerpoint/2010/main" val="1159782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Hoe ziet het er uit</a:t>
            </a:r>
          </a:p>
          <a:p>
            <a:r>
              <a:rPr lang="nl-NL" dirty="0" smtClean="0"/>
              <a:t>Structuur qua organisatie</a:t>
            </a:r>
            <a:endParaRPr lang="nl-NL" dirty="0"/>
          </a:p>
        </p:txBody>
      </p:sp>
      <p:sp>
        <p:nvSpPr>
          <p:cNvPr id="4" name="Tijdelijke aanduiding voor dianummer 3"/>
          <p:cNvSpPr>
            <a:spLocks noGrp="1"/>
          </p:cNvSpPr>
          <p:nvPr>
            <p:ph type="sldNum" sz="quarter" idx="10"/>
          </p:nvPr>
        </p:nvSpPr>
        <p:spPr/>
        <p:txBody>
          <a:bodyPr/>
          <a:lstStyle/>
          <a:p>
            <a:fld id="{CCD434B5-E161-6846-A3CB-FFA34811889A}" type="slidenum">
              <a:rPr lang="nl-NL" smtClean="0"/>
              <a:t>8</a:t>
            </a:fld>
            <a:endParaRPr lang="nl-NL"/>
          </a:p>
        </p:txBody>
      </p:sp>
    </p:spTree>
    <p:extLst>
      <p:ext uri="{BB962C8B-B14F-4D97-AF65-F5344CB8AC3E}">
        <p14:creationId xmlns:p14="http://schemas.microsoft.com/office/powerpoint/2010/main" val="11491375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WP I</a:t>
            </a:r>
            <a:endParaRPr lang="nl-NL" dirty="0"/>
          </a:p>
        </p:txBody>
      </p:sp>
      <p:sp>
        <p:nvSpPr>
          <p:cNvPr id="4" name="Tijdelijke aanduiding voor dianummer 3"/>
          <p:cNvSpPr>
            <a:spLocks noGrp="1"/>
          </p:cNvSpPr>
          <p:nvPr>
            <p:ph type="sldNum" sz="quarter" idx="10"/>
          </p:nvPr>
        </p:nvSpPr>
        <p:spPr/>
        <p:txBody>
          <a:bodyPr/>
          <a:lstStyle/>
          <a:p>
            <a:fld id="{CCD434B5-E161-6846-A3CB-FFA34811889A}" type="slidenum">
              <a:rPr lang="nl-NL" smtClean="0"/>
              <a:t>9</a:t>
            </a:fld>
            <a:endParaRPr lang="nl-NL"/>
          </a:p>
        </p:txBody>
      </p:sp>
    </p:spTree>
    <p:extLst>
      <p:ext uri="{BB962C8B-B14F-4D97-AF65-F5344CB8AC3E}">
        <p14:creationId xmlns:p14="http://schemas.microsoft.com/office/powerpoint/2010/main" val="3901425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dirty="0" smtClean="0"/>
              <a:t>Bekendheid werven: we gaan echt de boer op</a:t>
            </a:r>
          </a:p>
          <a:p>
            <a:r>
              <a:rPr lang="nl-NL" noProof="0" dirty="0" smtClean="0"/>
              <a:t>Overal waar we ons project kunnen uitleggen doen we dat</a:t>
            </a:r>
          </a:p>
          <a:p>
            <a:endParaRPr lang="nl-NL" noProof="0" dirty="0" smtClean="0"/>
          </a:p>
          <a:p>
            <a:r>
              <a:rPr lang="nl-NL" noProof="0" dirty="0" smtClean="0"/>
              <a:t>Via cohorten: mensen</a:t>
            </a:r>
            <a:r>
              <a:rPr lang="nl-NL" baseline="0" noProof="0" dirty="0" smtClean="0"/>
              <a:t> zijn al onderzoeks-</a:t>
            </a:r>
            <a:r>
              <a:rPr lang="nl-NL" baseline="0" noProof="0" dirty="0" err="1" smtClean="0"/>
              <a:t>minded</a:t>
            </a:r>
            <a:r>
              <a:rPr lang="nl-NL" baseline="0" noProof="0" dirty="0" smtClean="0"/>
              <a:t> en we weten al heel veel over deze mensen, vaak ook gezonde familieleden en controles: per cohort een andere aanpak, </a:t>
            </a:r>
            <a:r>
              <a:rPr lang="nl-NL" baseline="0" noProof="0" dirty="0" err="1" smtClean="0"/>
              <a:t>ism</a:t>
            </a:r>
            <a:r>
              <a:rPr lang="nl-NL" baseline="0" noProof="0" dirty="0" smtClean="0"/>
              <a:t> de PI van dat cohort</a:t>
            </a:r>
            <a:endParaRPr lang="nl-NL" noProof="0" dirty="0" smtClean="0"/>
          </a:p>
          <a:p>
            <a:r>
              <a:rPr lang="nl-NL" noProof="0" dirty="0" smtClean="0"/>
              <a:t>Via patiënten en familie verenigingen: </a:t>
            </a:r>
            <a:r>
              <a:rPr lang="nl-NL" sz="1200" kern="1200" dirty="0" smtClean="0">
                <a:solidFill>
                  <a:schemeClr val="tx1"/>
                </a:solidFill>
                <a:effectLst/>
                <a:latin typeface="+mn-lt"/>
                <a:ea typeface="+mn-ea"/>
                <a:cs typeface="+mn-cs"/>
              </a:rPr>
              <a:t>eerst bij bestuur langs en dan gezamenlijk plan de campagne maken: op jaardagen van de vereniging, op website, in eigen magazine etc.</a:t>
            </a:r>
            <a:r>
              <a:rPr lang="en-US" dirty="0" smtClean="0">
                <a:effectLst/>
              </a:rPr>
              <a:t> </a:t>
            </a:r>
            <a:endParaRPr lang="nl-NL" noProof="0" dirty="0" smtClean="0"/>
          </a:p>
          <a:p>
            <a:r>
              <a:rPr lang="nl-NL" noProof="0" dirty="0" smtClean="0"/>
              <a:t>Via chronische en gespecialiseerd</a:t>
            </a:r>
            <a:r>
              <a:rPr lang="nl-NL" baseline="0" noProof="0" dirty="0" smtClean="0"/>
              <a:t> afdelingen: </a:t>
            </a:r>
            <a:r>
              <a:rPr lang="nl-NL" sz="1200" kern="1200" dirty="0" smtClean="0">
                <a:solidFill>
                  <a:schemeClr val="tx1"/>
                </a:solidFill>
                <a:effectLst/>
                <a:latin typeface="+mn-lt"/>
                <a:ea typeface="+mn-ea"/>
                <a:cs typeface="+mn-cs"/>
              </a:rPr>
              <a:t>ook daar weer per kliniek/ afdeling in onderling overleg afstemmen hoe de patiëntenpopulatie het beste te benaderen</a:t>
            </a:r>
            <a:r>
              <a:rPr lang="en-US" dirty="0" smtClean="0">
                <a:effectLst/>
              </a:rPr>
              <a:t> </a:t>
            </a:r>
            <a:endParaRPr lang="nl-NL" baseline="0" noProof="0" dirty="0" smtClean="0"/>
          </a:p>
          <a:p>
            <a:endParaRPr lang="en-GB" baseline="0" dirty="0" smtClean="0"/>
          </a:p>
        </p:txBody>
      </p:sp>
      <p:sp>
        <p:nvSpPr>
          <p:cNvPr id="4" name="Tijdelijke aanduiding voor dianummer 3"/>
          <p:cNvSpPr>
            <a:spLocks noGrp="1"/>
          </p:cNvSpPr>
          <p:nvPr>
            <p:ph type="sldNum" sz="quarter" idx="10"/>
          </p:nvPr>
        </p:nvSpPr>
        <p:spPr/>
        <p:txBody>
          <a:bodyPr/>
          <a:lstStyle/>
          <a:p>
            <a:fld id="{CCD434B5-E161-6846-A3CB-FFA34811889A}" type="slidenum">
              <a:rPr lang="nl-NL" smtClean="0"/>
              <a:t>10</a:t>
            </a:fld>
            <a:endParaRPr lang="nl-NL"/>
          </a:p>
        </p:txBody>
      </p:sp>
    </p:spTree>
    <p:extLst>
      <p:ext uri="{BB962C8B-B14F-4D97-AF65-F5344CB8AC3E}">
        <p14:creationId xmlns:p14="http://schemas.microsoft.com/office/powerpoint/2010/main" val="1058667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en-US" smtClean="0"/>
              <a:t>Titelstijl van model bewerken</a:t>
            </a:r>
            <a:endParaRPr lang="nl-NL"/>
          </a:p>
        </p:txBody>
      </p:sp>
      <p:sp>
        <p:nvSpPr>
          <p:cNvPr id="3" name="Sub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Klik om de titelstijl van het model te bewerken</a:t>
            </a:r>
            <a:endParaRPr lang="nl-NL"/>
          </a:p>
        </p:txBody>
      </p:sp>
      <p:sp>
        <p:nvSpPr>
          <p:cNvPr id="4" name="Tijdelijke aanduiding voor datum 3"/>
          <p:cNvSpPr>
            <a:spLocks noGrp="1"/>
          </p:cNvSpPr>
          <p:nvPr>
            <p:ph type="dt" sz="half" idx="10"/>
          </p:nvPr>
        </p:nvSpPr>
        <p:spPr/>
        <p:txBody>
          <a:bodyPr/>
          <a:lstStyle/>
          <a:p>
            <a:fld id="{F5DF96E1-2266-A34A-8483-7BDD9DAE80DA}" type="datetimeFigureOut">
              <a:rPr lang="nl-NL" smtClean="0"/>
              <a:t>22/3/14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64110CC-3CC7-F145-9CD9-3987C21EA7B7}" type="slidenum">
              <a:rPr lang="nl-NL" smtClean="0"/>
              <a:t>‹nr.›</a:t>
            </a:fld>
            <a:endParaRPr lang="nl-NL"/>
          </a:p>
        </p:txBody>
      </p:sp>
    </p:spTree>
    <p:extLst>
      <p:ext uri="{BB962C8B-B14F-4D97-AF65-F5344CB8AC3E}">
        <p14:creationId xmlns:p14="http://schemas.microsoft.com/office/powerpoint/2010/main" val="30254179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Titelstijl van model bewerken</a:t>
            </a:r>
            <a:endParaRPr lang="nl-NL"/>
          </a:p>
        </p:txBody>
      </p:sp>
      <p:sp>
        <p:nvSpPr>
          <p:cNvPr id="3" name="Tijdelijke aanduiding voor verticale tekst 2"/>
          <p:cNvSpPr>
            <a:spLocks noGrp="1"/>
          </p:cNvSpPr>
          <p:nvPr>
            <p:ph type="body" orient="vert" idx="1"/>
          </p:nvPr>
        </p:nvSpPr>
        <p:spPr/>
        <p:txBody>
          <a:bodyPr vert="eaVert"/>
          <a:lstStyle/>
          <a:p>
            <a:pPr lvl="0"/>
            <a:r>
              <a:rPr lang="en-US" smtClean="0"/>
              <a:t>Klik om de tekststijl van het model te bewerken</a:t>
            </a:r>
          </a:p>
          <a:p>
            <a:pPr lvl="1"/>
            <a:r>
              <a:rPr lang="en-US" smtClean="0"/>
              <a:t>Tweede niveau</a:t>
            </a:r>
          </a:p>
          <a:p>
            <a:pPr lvl="2"/>
            <a:r>
              <a:rPr lang="en-US" smtClean="0"/>
              <a:t>Derde niveau</a:t>
            </a:r>
          </a:p>
          <a:p>
            <a:pPr lvl="3"/>
            <a:r>
              <a:rPr lang="en-US" smtClean="0"/>
              <a:t>Vierde niveau</a:t>
            </a:r>
          </a:p>
          <a:p>
            <a:pPr lvl="4"/>
            <a:r>
              <a:rPr lang="en-US" smtClean="0"/>
              <a:t>Vijfde niveau</a:t>
            </a:r>
            <a:endParaRPr lang="nl-NL"/>
          </a:p>
        </p:txBody>
      </p:sp>
      <p:sp>
        <p:nvSpPr>
          <p:cNvPr id="4" name="Tijdelijke aanduiding voor datum 3"/>
          <p:cNvSpPr>
            <a:spLocks noGrp="1"/>
          </p:cNvSpPr>
          <p:nvPr>
            <p:ph type="dt" sz="half" idx="10"/>
          </p:nvPr>
        </p:nvSpPr>
        <p:spPr/>
        <p:txBody>
          <a:bodyPr/>
          <a:lstStyle/>
          <a:p>
            <a:fld id="{F5DF96E1-2266-A34A-8483-7BDD9DAE80DA}" type="datetimeFigureOut">
              <a:rPr lang="nl-NL" smtClean="0"/>
              <a:t>22/3/14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64110CC-3CC7-F145-9CD9-3987C21EA7B7}" type="slidenum">
              <a:rPr lang="nl-NL" smtClean="0"/>
              <a:t>‹nr.›</a:t>
            </a:fld>
            <a:endParaRPr lang="nl-NL"/>
          </a:p>
        </p:txBody>
      </p:sp>
    </p:spTree>
    <p:extLst>
      <p:ext uri="{BB962C8B-B14F-4D97-AF65-F5344CB8AC3E}">
        <p14:creationId xmlns:p14="http://schemas.microsoft.com/office/powerpoint/2010/main" val="15164731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en-US" smtClean="0"/>
              <a:t>Titelstijl van model bewerken</a:t>
            </a:r>
            <a:endParaRPr lang="nl-NL"/>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en-US" smtClean="0"/>
              <a:t>Klik om de tekststijl van het model te bewerken</a:t>
            </a:r>
          </a:p>
          <a:p>
            <a:pPr lvl="1"/>
            <a:r>
              <a:rPr lang="en-US" smtClean="0"/>
              <a:t>Tweede niveau</a:t>
            </a:r>
          </a:p>
          <a:p>
            <a:pPr lvl="2"/>
            <a:r>
              <a:rPr lang="en-US" smtClean="0"/>
              <a:t>Derde niveau</a:t>
            </a:r>
          </a:p>
          <a:p>
            <a:pPr lvl="3"/>
            <a:r>
              <a:rPr lang="en-US" smtClean="0"/>
              <a:t>Vierde niveau</a:t>
            </a:r>
          </a:p>
          <a:p>
            <a:pPr lvl="4"/>
            <a:r>
              <a:rPr lang="en-US" smtClean="0"/>
              <a:t>Vijfde niveau</a:t>
            </a:r>
            <a:endParaRPr lang="nl-NL"/>
          </a:p>
        </p:txBody>
      </p:sp>
      <p:sp>
        <p:nvSpPr>
          <p:cNvPr id="4" name="Tijdelijke aanduiding voor datum 3"/>
          <p:cNvSpPr>
            <a:spLocks noGrp="1"/>
          </p:cNvSpPr>
          <p:nvPr>
            <p:ph type="dt" sz="half" idx="10"/>
          </p:nvPr>
        </p:nvSpPr>
        <p:spPr/>
        <p:txBody>
          <a:bodyPr/>
          <a:lstStyle/>
          <a:p>
            <a:fld id="{F5DF96E1-2266-A34A-8483-7BDD9DAE80DA}" type="datetimeFigureOut">
              <a:rPr lang="nl-NL" smtClean="0"/>
              <a:t>22/3/14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64110CC-3CC7-F145-9CD9-3987C21EA7B7}" type="slidenum">
              <a:rPr lang="nl-NL" smtClean="0"/>
              <a:t>‹nr.›</a:t>
            </a:fld>
            <a:endParaRPr lang="nl-NL"/>
          </a:p>
        </p:txBody>
      </p:sp>
    </p:spTree>
    <p:extLst>
      <p:ext uri="{BB962C8B-B14F-4D97-AF65-F5344CB8AC3E}">
        <p14:creationId xmlns:p14="http://schemas.microsoft.com/office/powerpoint/2010/main" val="23490097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Titelstijl van model bewerken</a:t>
            </a:r>
            <a:endParaRPr lang="nl-NL"/>
          </a:p>
        </p:txBody>
      </p:sp>
      <p:sp>
        <p:nvSpPr>
          <p:cNvPr id="3" name="Tijdelijke aanduiding voor inhoud 2"/>
          <p:cNvSpPr>
            <a:spLocks noGrp="1"/>
          </p:cNvSpPr>
          <p:nvPr>
            <p:ph idx="1"/>
          </p:nvPr>
        </p:nvSpPr>
        <p:spPr/>
        <p:txBody>
          <a:bodyPr/>
          <a:lstStyle/>
          <a:p>
            <a:pPr lvl="0"/>
            <a:r>
              <a:rPr lang="en-US" smtClean="0"/>
              <a:t>Klik om de tekststijl van het model te bewerken</a:t>
            </a:r>
          </a:p>
          <a:p>
            <a:pPr lvl="1"/>
            <a:r>
              <a:rPr lang="en-US" smtClean="0"/>
              <a:t>Tweede niveau</a:t>
            </a:r>
          </a:p>
          <a:p>
            <a:pPr lvl="2"/>
            <a:r>
              <a:rPr lang="en-US" smtClean="0"/>
              <a:t>Derde niveau</a:t>
            </a:r>
          </a:p>
          <a:p>
            <a:pPr lvl="3"/>
            <a:r>
              <a:rPr lang="en-US" smtClean="0"/>
              <a:t>Vierde niveau</a:t>
            </a:r>
          </a:p>
          <a:p>
            <a:pPr lvl="4"/>
            <a:r>
              <a:rPr lang="en-US" smtClean="0"/>
              <a:t>Vijfde niveau</a:t>
            </a:r>
            <a:endParaRPr lang="nl-NL"/>
          </a:p>
        </p:txBody>
      </p:sp>
      <p:sp>
        <p:nvSpPr>
          <p:cNvPr id="4" name="Tijdelijke aanduiding voor datum 3"/>
          <p:cNvSpPr>
            <a:spLocks noGrp="1"/>
          </p:cNvSpPr>
          <p:nvPr>
            <p:ph type="dt" sz="half" idx="10"/>
          </p:nvPr>
        </p:nvSpPr>
        <p:spPr/>
        <p:txBody>
          <a:bodyPr/>
          <a:lstStyle/>
          <a:p>
            <a:fld id="{F5DF96E1-2266-A34A-8483-7BDD9DAE80DA}" type="datetimeFigureOut">
              <a:rPr lang="nl-NL" smtClean="0"/>
              <a:t>22/3/14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64110CC-3CC7-F145-9CD9-3987C21EA7B7}" type="slidenum">
              <a:rPr lang="nl-NL" smtClean="0"/>
              <a:t>‹nr.›</a:t>
            </a:fld>
            <a:endParaRPr lang="nl-NL"/>
          </a:p>
        </p:txBody>
      </p:sp>
    </p:spTree>
    <p:extLst>
      <p:ext uri="{BB962C8B-B14F-4D97-AF65-F5344CB8AC3E}">
        <p14:creationId xmlns:p14="http://schemas.microsoft.com/office/powerpoint/2010/main" val="2421200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en-US" smtClean="0"/>
              <a:t>Titelstijl van model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Klik om de tekststijl van het model te bewerken</a:t>
            </a:r>
          </a:p>
        </p:txBody>
      </p:sp>
      <p:sp>
        <p:nvSpPr>
          <p:cNvPr id="4" name="Tijdelijke aanduiding voor datum 3"/>
          <p:cNvSpPr>
            <a:spLocks noGrp="1"/>
          </p:cNvSpPr>
          <p:nvPr>
            <p:ph type="dt" sz="half" idx="10"/>
          </p:nvPr>
        </p:nvSpPr>
        <p:spPr/>
        <p:txBody>
          <a:bodyPr/>
          <a:lstStyle/>
          <a:p>
            <a:fld id="{F5DF96E1-2266-A34A-8483-7BDD9DAE80DA}" type="datetimeFigureOut">
              <a:rPr lang="nl-NL" smtClean="0"/>
              <a:t>22/3/14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64110CC-3CC7-F145-9CD9-3987C21EA7B7}" type="slidenum">
              <a:rPr lang="nl-NL" smtClean="0"/>
              <a:t>‹nr.›</a:t>
            </a:fld>
            <a:endParaRPr lang="nl-NL"/>
          </a:p>
        </p:txBody>
      </p:sp>
    </p:spTree>
    <p:extLst>
      <p:ext uri="{BB962C8B-B14F-4D97-AF65-F5344CB8AC3E}">
        <p14:creationId xmlns:p14="http://schemas.microsoft.com/office/powerpoint/2010/main" val="599491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Titelstijl van model bewerken</a:t>
            </a:r>
            <a:endParaRPr lang="nl-NL"/>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Klik om de tekststijl van het model te bewerken</a:t>
            </a:r>
          </a:p>
          <a:p>
            <a:pPr lvl="1"/>
            <a:r>
              <a:rPr lang="en-US" smtClean="0"/>
              <a:t>Tweede niveau</a:t>
            </a:r>
          </a:p>
          <a:p>
            <a:pPr lvl="2"/>
            <a:r>
              <a:rPr lang="en-US" smtClean="0"/>
              <a:t>Derde niveau</a:t>
            </a:r>
          </a:p>
          <a:p>
            <a:pPr lvl="3"/>
            <a:r>
              <a:rPr lang="en-US" smtClean="0"/>
              <a:t>Vierde niveau</a:t>
            </a:r>
          </a:p>
          <a:p>
            <a:pPr lvl="4"/>
            <a:r>
              <a:rPr lang="en-US" smtClean="0"/>
              <a:t>Vijfde niveau</a:t>
            </a:r>
            <a:endParaRPr lang="nl-NL"/>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Klik om de tekststijl van het model te bewerken</a:t>
            </a:r>
          </a:p>
          <a:p>
            <a:pPr lvl="1"/>
            <a:r>
              <a:rPr lang="en-US" smtClean="0"/>
              <a:t>Tweede niveau</a:t>
            </a:r>
          </a:p>
          <a:p>
            <a:pPr lvl="2"/>
            <a:r>
              <a:rPr lang="en-US" smtClean="0"/>
              <a:t>Derde niveau</a:t>
            </a:r>
          </a:p>
          <a:p>
            <a:pPr lvl="3"/>
            <a:r>
              <a:rPr lang="en-US" smtClean="0"/>
              <a:t>Vierde niveau</a:t>
            </a:r>
          </a:p>
          <a:p>
            <a:pPr lvl="4"/>
            <a:r>
              <a:rPr lang="en-US" smtClean="0"/>
              <a:t>Vijfde niveau</a:t>
            </a:r>
            <a:endParaRPr lang="nl-NL"/>
          </a:p>
        </p:txBody>
      </p:sp>
      <p:sp>
        <p:nvSpPr>
          <p:cNvPr id="5" name="Tijdelijke aanduiding voor datum 4"/>
          <p:cNvSpPr>
            <a:spLocks noGrp="1"/>
          </p:cNvSpPr>
          <p:nvPr>
            <p:ph type="dt" sz="half" idx="10"/>
          </p:nvPr>
        </p:nvSpPr>
        <p:spPr/>
        <p:txBody>
          <a:bodyPr/>
          <a:lstStyle/>
          <a:p>
            <a:fld id="{F5DF96E1-2266-A34A-8483-7BDD9DAE80DA}" type="datetimeFigureOut">
              <a:rPr lang="nl-NL" smtClean="0"/>
              <a:t>22/3/14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64110CC-3CC7-F145-9CD9-3987C21EA7B7}" type="slidenum">
              <a:rPr lang="nl-NL" smtClean="0"/>
              <a:t>‹nr.›</a:t>
            </a:fld>
            <a:endParaRPr lang="nl-NL"/>
          </a:p>
        </p:txBody>
      </p:sp>
    </p:spTree>
    <p:extLst>
      <p:ext uri="{BB962C8B-B14F-4D97-AF65-F5344CB8AC3E}">
        <p14:creationId xmlns:p14="http://schemas.microsoft.com/office/powerpoint/2010/main" val="1170058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en-US" smtClean="0"/>
              <a:t>Titelstijl van model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Klik om de tekststijl van het model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Klik om de tekststijl van het model te bewerken</a:t>
            </a:r>
          </a:p>
          <a:p>
            <a:pPr lvl="1"/>
            <a:r>
              <a:rPr lang="en-US" smtClean="0"/>
              <a:t>Tweede niveau</a:t>
            </a:r>
          </a:p>
          <a:p>
            <a:pPr lvl="2"/>
            <a:r>
              <a:rPr lang="en-US" smtClean="0"/>
              <a:t>Derde niveau</a:t>
            </a:r>
          </a:p>
          <a:p>
            <a:pPr lvl="3"/>
            <a:r>
              <a:rPr lang="en-US" smtClean="0"/>
              <a:t>Vierde niveau</a:t>
            </a:r>
          </a:p>
          <a:p>
            <a:pPr lvl="4"/>
            <a:r>
              <a:rPr lang="en-US"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Klik om de tekststijl van het model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Klik om de tekststijl van het model te bewerken</a:t>
            </a:r>
          </a:p>
          <a:p>
            <a:pPr lvl="1"/>
            <a:r>
              <a:rPr lang="en-US" smtClean="0"/>
              <a:t>Tweede niveau</a:t>
            </a:r>
          </a:p>
          <a:p>
            <a:pPr lvl="2"/>
            <a:r>
              <a:rPr lang="en-US" smtClean="0"/>
              <a:t>Derde niveau</a:t>
            </a:r>
          </a:p>
          <a:p>
            <a:pPr lvl="3"/>
            <a:r>
              <a:rPr lang="en-US" smtClean="0"/>
              <a:t>Vierde niveau</a:t>
            </a:r>
          </a:p>
          <a:p>
            <a:pPr lvl="4"/>
            <a:r>
              <a:rPr lang="en-US" smtClean="0"/>
              <a:t>Vijfde niveau</a:t>
            </a:r>
            <a:endParaRPr lang="nl-NL"/>
          </a:p>
        </p:txBody>
      </p:sp>
      <p:sp>
        <p:nvSpPr>
          <p:cNvPr id="7" name="Tijdelijke aanduiding voor datum 6"/>
          <p:cNvSpPr>
            <a:spLocks noGrp="1"/>
          </p:cNvSpPr>
          <p:nvPr>
            <p:ph type="dt" sz="half" idx="10"/>
          </p:nvPr>
        </p:nvSpPr>
        <p:spPr/>
        <p:txBody>
          <a:bodyPr/>
          <a:lstStyle/>
          <a:p>
            <a:fld id="{F5DF96E1-2266-A34A-8483-7BDD9DAE80DA}" type="datetimeFigureOut">
              <a:rPr lang="nl-NL" smtClean="0"/>
              <a:t>22/3/14</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D64110CC-3CC7-F145-9CD9-3987C21EA7B7}" type="slidenum">
              <a:rPr lang="nl-NL" smtClean="0"/>
              <a:t>‹nr.›</a:t>
            </a:fld>
            <a:endParaRPr lang="nl-NL"/>
          </a:p>
        </p:txBody>
      </p:sp>
    </p:spTree>
    <p:extLst>
      <p:ext uri="{BB962C8B-B14F-4D97-AF65-F5344CB8AC3E}">
        <p14:creationId xmlns:p14="http://schemas.microsoft.com/office/powerpoint/2010/main" val="30420488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Titelstijl van model bewerken</a:t>
            </a:r>
            <a:endParaRPr lang="nl-NL"/>
          </a:p>
        </p:txBody>
      </p:sp>
      <p:sp>
        <p:nvSpPr>
          <p:cNvPr id="3" name="Tijdelijke aanduiding voor datum 2"/>
          <p:cNvSpPr>
            <a:spLocks noGrp="1"/>
          </p:cNvSpPr>
          <p:nvPr>
            <p:ph type="dt" sz="half" idx="10"/>
          </p:nvPr>
        </p:nvSpPr>
        <p:spPr/>
        <p:txBody>
          <a:bodyPr/>
          <a:lstStyle/>
          <a:p>
            <a:fld id="{F5DF96E1-2266-A34A-8483-7BDD9DAE80DA}" type="datetimeFigureOut">
              <a:rPr lang="nl-NL" smtClean="0"/>
              <a:t>22/3/14</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D64110CC-3CC7-F145-9CD9-3987C21EA7B7}" type="slidenum">
              <a:rPr lang="nl-NL" smtClean="0"/>
              <a:t>‹nr.›</a:t>
            </a:fld>
            <a:endParaRPr lang="nl-NL"/>
          </a:p>
        </p:txBody>
      </p:sp>
    </p:spTree>
    <p:extLst>
      <p:ext uri="{BB962C8B-B14F-4D97-AF65-F5344CB8AC3E}">
        <p14:creationId xmlns:p14="http://schemas.microsoft.com/office/powerpoint/2010/main" val="1347513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F5DF96E1-2266-A34A-8483-7BDD9DAE80DA}" type="datetimeFigureOut">
              <a:rPr lang="nl-NL" smtClean="0"/>
              <a:t>22/3/14</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D64110CC-3CC7-F145-9CD9-3987C21EA7B7}" type="slidenum">
              <a:rPr lang="nl-NL" smtClean="0"/>
              <a:t>‹nr.›</a:t>
            </a:fld>
            <a:endParaRPr lang="nl-NL"/>
          </a:p>
        </p:txBody>
      </p:sp>
    </p:spTree>
    <p:extLst>
      <p:ext uri="{BB962C8B-B14F-4D97-AF65-F5344CB8AC3E}">
        <p14:creationId xmlns:p14="http://schemas.microsoft.com/office/powerpoint/2010/main" val="1639359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en-US" smtClean="0"/>
              <a:t>Titelstijl van model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Klik om de tekststijl van het model te bewerken</a:t>
            </a:r>
          </a:p>
          <a:p>
            <a:pPr lvl="1"/>
            <a:r>
              <a:rPr lang="en-US" smtClean="0"/>
              <a:t>Tweede niveau</a:t>
            </a:r>
          </a:p>
          <a:p>
            <a:pPr lvl="2"/>
            <a:r>
              <a:rPr lang="en-US" smtClean="0"/>
              <a:t>Derde niveau</a:t>
            </a:r>
          </a:p>
          <a:p>
            <a:pPr lvl="3"/>
            <a:r>
              <a:rPr lang="en-US" smtClean="0"/>
              <a:t>Vierde niveau</a:t>
            </a:r>
          </a:p>
          <a:p>
            <a:pPr lvl="4"/>
            <a:r>
              <a:rPr lang="en-US"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Klik om de tekststijl van het model te bewerken</a:t>
            </a:r>
          </a:p>
        </p:txBody>
      </p:sp>
      <p:sp>
        <p:nvSpPr>
          <p:cNvPr id="5" name="Tijdelijke aanduiding voor datum 4"/>
          <p:cNvSpPr>
            <a:spLocks noGrp="1"/>
          </p:cNvSpPr>
          <p:nvPr>
            <p:ph type="dt" sz="half" idx="10"/>
          </p:nvPr>
        </p:nvSpPr>
        <p:spPr/>
        <p:txBody>
          <a:bodyPr/>
          <a:lstStyle/>
          <a:p>
            <a:fld id="{F5DF96E1-2266-A34A-8483-7BDD9DAE80DA}" type="datetimeFigureOut">
              <a:rPr lang="nl-NL" smtClean="0"/>
              <a:t>22/3/14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64110CC-3CC7-F145-9CD9-3987C21EA7B7}" type="slidenum">
              <a:rPr lang="nl-NL" smtClean="0"/>
              <a:t>‹nr.›</a:t>
            </a:fld>
            <a:endParaRPr lang="nl-NL"/>
          </a:p>
        </p:txBody>
      </p:sp>
    </p:spTree>
    <p:extLst>
      <p:ext uri="{BB962C8B-B14F-4D97-AF65-F5344CB8AC3E}">
        <p14:creationId xmlns:p14="http://schemas.microsoft.com/office/powerpoint/2010/main" val="2699484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en-US" smtClean="0"/>
              <a:t>Titelstijl van model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Klik om de tekststijl van het model te bewerken</a:t>
            </a:r>
          </a:p>
        </p:txBody>
      </p:sp>
      <p:sp>
        <p:nvSpPr>
          <p:cNvPr id="5" name="Tijdelijke aanduiding voor datum 4"/>
          <p:cNvSpPr>
            <a:spLocks noGrp="1"/>
          </p:cNvSpPr>
          <p:nvPr>
            <p:ph type="dt" sz="half" idx="10"/>
          </p:nvPr>
        </p:nvSpPr>
        <p:spPr/>
        <p:txBody>
          <a:bodyPr/>
          <a:lstStyle/>
          <a:p>
            <a:fld id="{F5DF96E1-2266-A34A-8483-7BDD9DAE80DA}" type="datetimeFigureOut">
              <a:rPr lang="nl-NL" smtClean="0"/>
              <a:t>22/3/14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64110CC-3CC7-F145-9CD9-3987C21EA7B7}" type="slidenum">
              <a:rPr lang="nl-NL" smtClean="0"/>
              <a:t>‹nr.›</a:t>
            </a:fld>
            <a:endParaRPr lang="nl-NL"/>
          </a:p>
        </p:txBody>
      </p:sp>
    </p:spTree>
    <p:extLst>
      <p:ext uri="{BB962C8B-B14F-4D97-AF65-F5344CB8AC3E}">
        <p14:creationId xmlns:p14="http://schemas.microsoft.com/office/powerpoint/2010/main" val="426683294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Titelstijl van model bewerken</a:t>
            </a:r>
            <a:endParaRPr lang="nl-NL"/>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Klik om de tekststijl van het model te bewerken</a:t>
            </a:r>
          </a:p>
          <a:p>
            <a:pPr lvl="1"/>
            <a:r>
              <a:rPr lang="en-US" smtClean="0"/>
              <a:t>Tweede niveau</a:t>
            </a:r>
          </a:p>
          <a:p>
            <a:pPr lvl="2"/>
            <a:r>
              <a:rPr lang="en-US" smtClean="0"/>
              <a:t>Derde niveau</a:t>
            </a:r>
          </a:p>
          <a:p>
            <a:pPr lvl="3"/>
            <a:r>
              <a:rPr lang="en-US" smtClean="0"/>
              <a:t>Vierde niveau</a:t>
            </a:r>
          </a:p>
          <a:p>
            <a:pPr lvl="4"/>
            <a:r>
              <a:rPr lang="en-US" smtClean="0"/>
              <a:t>Vijfde niveau</a:t>
            </a:r>
            <a:endParaRPr lang="nl-NL"/>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DF96E1-2266-A34A-8483-7BDD9DAE80DA}" type="datetimeFigureOut">
              <a:rPr lang="nl-NL" smtClean="0"/>
              <a:t>22/3/14</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4110CC-3CC7-F145-9CD9-3987C21EA7B7}" type="slidenum">
              <a:rPr lang="nl-NL" smtClean="0"/>
              <a:t>‹nr.›</a:t>
            </a:fld>
            <a:endParaRPr lang="nl-NL"/>
          </a:p>
        </p:txBody>
      </p:sp>
    </p:spTree>
    <p:extLst>
      <p:ext uri="{BB962C8B-B14F-4D97-AF65-F5344CB8AC3E}">
        <p14:creationId xmlns:p14="http://schemas.microsoft.com/office/powerpoint/2010/main" val="19799375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2.emf"/><Relationship Id="rId5" Type="http://schemas.openxmlformats.org/officeDocument/2006/relationships/image" Target="../media/image3.emf"/><Relationship Id="rId6" Type="http://schemas.openxmlformats.org/officeDocument/2006/relationships/image" Target="../media/image4.emf"/><Relationship Id="rId7"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5.emf"/></Relationships>
</file>

<file path=ppt/slides/_rels/slide12.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26.emf"/><Relationship Id="rId5" Type="http://schemas.openxmlformats.org/officeDocument/2006/relationships/image" Target="../media/image27.emf"/><Relationship Id="rId6"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29.em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30.emf"/><Relationship Id="rId4" Type="http://schemas.openxmlformats.org/officeDocument/2006/relationships/image" Target="../media/image31.em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4" Type="http://schemas.openxmlformats.org/officeDocument/2006/relationships/image" Target="../media/image33.jpg"/><Relationship Id="rId5" Type="http://schemas.openxmlformats.org/officeDocument/2006/relationships/image" Target="../media/image34.png"/><Relationship Id="rId6" Type="http://schemas.openxmlformats.org/officeDocument/2006/relationships/image" Target="../media/image4.em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7" Type="http://schemas.openxmlformats.org/officeDocument/2006/relationships/image" Target="../media/image39.emf"/><Relationship Id="rId8"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41.emf"/><Relationship Id="rId4" Type="http://schemas.openxmlformats.org/officeDocument/2006/relationships/image" Target="../media/image4.emf"/><Relationship Id="rId5" Type="http://schemas.openxmlformats.org/officeDocument/2006/relationships/image" Target="../media/image1.emf"/><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42.jpg"/><Relationship Id="rId5" Type="http://schemas.openxmlformats.org/officeDocument/2006/relationships/image" Target="../media/image1.emf"/><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43.emf"/><Relationship Id="rId4" Type="http://schemas.openxmlformats.org/officeDocument/2006/relationships/image" Target="../media/image4.emf"/><Relationship Id="rId5" Type="http://schemas.openxmlformats.org/officeDocument/2006/relationships/hyperlink" Target="http://www.youtube.com/watch?v=yoRL-802MPk" TargetMode="External"/><Relationship Id="rId1" Type="http://schemas.openxmlformats.org/officeDocument/2006/relationships/slideLayout" Target="../slideLayouts/slideLayout2.xml"/><Relationship Id="rId2" Type="http://schemas.openxmlformats.org/officeDocument/2006/relationships/image" Target="../media/image1.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emf"/><Relationship Id="rId4" Type="http://schemas.openxmlformats.org/officeDocument/2006/relationships/image" Target="../media/image4.emf"/><Relationship Id="rId1" Type="http://schemas.openxmlformats.org/officeDocument/2006/relationships/slideLayout" Target="../slideLayouts/slideLayout2.xml"/><Relationship Id="rId2" Type="http://schemas.openxmlformats.org/officeDocument/2006/relationships/image" Target="../media/image1.emf"/></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6.emf"/><Relationship Id="rId5" Type="http://schemas.openxmlformats.org/officeDocument/2006/relationships/image" Target="../media/image7.emf"/><Relationship Id="rId6"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14.jpg"/><Relationship Id="rId5" Type="http://schemas.openxmlformats.org/officeDocument/2006/relationships/image" Target="../media/image15.jpg"/><Relationship Id="rId6"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17.emf"/><Relationship Id="rId5" Type="http://schemas.openxmlformats.org/officeDocument/2006/relationships/image" Target="../media/image18.emf"/><Relationship Id="rId6" Type="http://schemas.openxmlformats.org/officeDocument/2006/relationships/image" Target="../media/image19.emf"/><Relationship Id="rId7" Type="http://schemas.openxmlformats.org/officeDocument/2006/relationships/image" Target="../media/image20.em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1.jpg"/></Relationships>
</file>

<file path=ppt/slides/_rels/slide8.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3"/>
          <a:stretch>
            <a:fillRect/>
          </a:stretch>
        </p:blipFill>
        <p:spPr>
          <a:xfrm>
            <a:off x="2768600" y="95855"/>
            <a:ext cx="3594100" cy="2870200"/>
          </a:xfrm>
          <a:prstGeom prst="rect">
            <a:avLst/>
          </a:prstGeom>
        </p:spPr>
      </p:pic>
      <p:sp>
        <p:nvSpPr>
          <p:cNvPr id="7" name="Rechthoek 6"/>
          <p:cNvSpPr/>
          <p:nvPr/>
        </p:nvSpPr>
        <p:spPr>
          <a:xfrm>
            <a:off x="0" y="3244334"/>
            <a:ext cx="9130575" cy="584776"/>
          </a:xfrm>
          <a:prstGeom prst="rect">
            <a:avLst/>
          </a:prstGeom>
        </p:spPr>
        <p:txBody>
          <a:bodyPr wrap="square">
            <a:spAutoFit/>
          </a:bodyPr>
          <a:lstStyle/>
          <a:p>
            <a:pPr algn="ctr"/>
            <a:r>
              <a:rPr lang="nl-NL" sz="3200" dirty="0"/>
              <a:t>De Nederlandse Hersenbank voor Psychiatrie</a:t>
            </a:r>
          </a:p>
        </p:txBody>
      </p:sp>
      <p:pic>
        <p:nvPicPr>
          <p:cNvPr id="9" name="Afbeelding 8"/>
          <p:cNvPicPr>
            <a:picLocks noChangeAspect="1"/>
          </p:cNvPicPr>
          <p:nvPr/>
        </p:nvPicPr>
        <p:blipFill>
          <a:blip r:embed="rId4"/>
          <a:stretch>
            <a:fillRect/>
          </a:stretch>
        </p:blipFill>
        <p:spPr>
          <a:xfrm>
            <a:off x="3035300" y="5867400"/>
            <a:ext cx="4127500" cy="800100"/>
          </a:xfrm>
          <a:prstGeom prst="rect">
            <a:avLst/>
          </a:prstGeom>
        </p:spPr>
      </p:pic>
      <p:pic>
        <p:nvPicPr>
          <p:cNvPr id="8" name="Afbeelding 7"/>
          <p:cNvPicPr>
            <a:picLocks noChangeAspect="1"/>
          </p:cNvPicPr>
          <p:nvPr/>
        </p:nvPicPr>
        <p:blipFill>
          <a:blip r:embed="rId5"/>
          <a:stretch>
            <a:fillRect/>
          </a:stretch>
        </p:blipFill>
        <p:spPr>
          <a:xfrm>
            <a:off x="50800" y="5829300"/>
            <a:ext cx="3327400" cy="977900"/>
          </a:xfrm>
          <a:prstGeom prst="rect">
            <a:avLst/>
          </a:prstGeom>
        </p:spPr>
      </p:pic>
      <p:pic>
        <p:nvPicPr>
          <p:cNvPr id="11" name="Afbeelding 10"/>
          <p:cNvPicPr>
            <a:picLocks noChangeAspect="1"/>
          </p:cNvPicPr>
          <p:nvPr/>
        </p:nvPicPr>
        <p:blipFill>
          <a:blip r:embed="rId6"/>
          <a:stretch>
            <a:fillRect/>
          </a:stretch>
        </p:blipFill>
        <p:spPr>
          <a:xfrm>
            <a:off x="7404100" y="6489700"/>
            <a:ext cx="1676400" cy="101600"/>
          </a:xfrm>
          <a:prstGeom prst="rect">
            <a:avLst/>
          </a:prstGeom>
        </p:spPr>
      </p:pic>
      <p:pic>
        <p:nvPicPr>
          <p:cNvPr id="3" name="Afbeelding 2" descr="sponsoren.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326039"/>
            <a:ext cx="9144000" cy="1559345"/>
          </a:xfrm>
          <a:prstGeom prst="rect">
            <a:avLst/>
          </a:prstGeom>
        </p:spPr>
      </p:pic>
    </p:spTree>
    <p:extLst>
      <p:ext uri="{BB962C8B-B14F-4D97-AF65-F5344CB8AC3E}">
        <p14:creationId xmlns:p14="http://schemas.microsoft.com/office/powerpoint/2010/main" val="15236738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err="1" smtClean="0"/>
              <a:t>Wat</a:t>
            </a:r>
            <a:r>
              <a:rPr lang="en-GB" dirty="0" smtClean="0"/>
              <a:t> is </a:t>
            </a:r>
            <a:r>
              <a:rPr lang="en-GB" dirty="0" err="1" smtClean="0"/>
              <a:t>nieuw</a:t>
            </a:r>
            <a:r>
              <a:rPr lang="en-GB" dirty="0"/>
              <a:t> </a:t>
            </a:r>
            <a:r>
              <a:rPr lang="en-GB" dirty="0" smtClean="0"/>
              <a:t>in WP I</a:t>
            </a:r>
            <a:endParaRPr lang="en-GB" dirty="0"/>
          </a:p>
        </p:txBody>
      </p:sp>
      <p:sp>
        <p:nvSpPr>
          <p:cNvPr id="3" name="Tijdelijke aanduiding voor inhoud 2"/>
          <p:cNvSpPr>
            <a:spLocks noGrp="1"/>
          </p:cNvSpPr>
          <p:nvPr>
            <p:ph idx="1"/>
          </p:nvPr>
        </p:nvSpPr>
        <p:spPr>
          <a:xfrm>
            <a:off x="179512" y="1628800"/>
            <a:ext cx="8229600" cy="820687"/>
          </a:xfrm>
        </p:spPr>
        <p:txBody>
          <a:bodyPr>
            <a:normAutofit/>
          </a:bodyPr>
          <a:lstStyle/>
          <a:p>
            <a:pPr marL="0" indent="0">
              <a:buNone/>
            </a:pPr>
            <a:r>
              <a:rPr lang="en-GB" dirty="0" err="1" smtClean="0">
                <a:solidFill>
                  <a:srgbClr val="000000"/>
                </a:solidFill>
              </a:rPr>
              <a:t>Bij</a:t>
            </a:r>
            <a:r>
              <a:rPr lang="en-GB" dirty="0" smtClean="0">
                <a:solidFill>
                  <a:srgbClr val="000000"/>
                </a:solidFill>
              </a:rPr>
              <a:t> </a:t>
            </a:r>
            <a:r>
              <a:rPr lang="en-GB" dirty="0" err="1" smtClean="0">
                <a:solidFill>
                  <a:srgbClr val="000000"/>
                </a:solidFill>
              </a:rPr>
              <a:t>le</a:t>
            </a:r>
            <a:r>
              <a:rPr lang="en-GB" dirty="0" err="1" smtClean="0"/>
              <a:t>ven</a:t>
            </a:r>
            <a:r>
              <a:rPr lang="en-GB" dirty="0" smtClean="0"/>
              <a:t> </a:t>
            </a:r>
            <a:r>
              <a:rPr lang="en-GB" dirty="0" err="1" smtClean="0"/>
              <a:t>actief</a:t>
            </a:r>
            <a:r>
              <a:rPr lang="en-GB" dirty="0" smtClean="0"/>
              <a:t> </a:t>
            </a:r>
            <a:r>
              <a:rPr lang="en-GB" dirty="0" err="1" smtClean="0"/>
              <a:t>donoren</a:t>
            </a:r>
            <a:r>
              <a:rPr lang="en-GB" dirty="0" smtClean="0"/>
              <a:t> </a:t>
            </a:r>
            <a:r>
              <a:rPr lang="en-GB" dirty="0" err="1" smtClean="0"/>
              <a:t>werven</a:t>
            </a:r>
            <a:r>
              <a:rPr lang="en-GB" dirty="0" smtClean="0"/>
              <a:t>: de </a:t>
            </a:r>
            <a:r>
              <a:rPr lang="en-GB" dirty="0" err="1" smtClean="0"/>
              <a:t>boer</a:t>
            </a:r>
            <a:r>
              <a:rPr lang="en-GB" dirty="0" smtClean="0"/>
              <a:t> op!</a:t>
            </a:r>
          </a:p>
        </p:txBody>
      </p:sp>
      <p:pic>
        <p:nvPicPr>
          <p:cNvPr id="7" name="Afbeelding 6"/>
          <p:cNvPicPr>
            <a:picLocks noChangeAspect="1"/>
          </p:cNvPicPr>
          <p:nvPr/>
        </p:nvPicPr>
        <p:blipFill>
          <a:blip r:embed="rId3"/>
          <a:stretch>
            <a:fillRect/>
          </a:stretch>
        </p:blipFill>
        <p:spPr>
          <a:xfrm>
            <a:off x="7404100" y="6711776"/>
            <a:ext cx="1676400" cy="101600"/>
          </a:xfrm>
          <a:prstGeom prst="rect">
            <a:avLst/>
          </a:prstGeom>
        </p:spPr>
      </p:pic>
      <p:pic>
        <p:nvPicPr>
          <p:cNvPr id="6" name="Afbeelding 5" descr="werk_OA.00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2276872"/>
            <a:ext cx="8856984" cy="2293350"/>
          </a:xfrm>
          <a:prstGeom prst="rect">
            <a:avLst/>
          </a:prstGeom>
        </p:spPr>
      </p:pic>
      <p:sp>
        <p:nvSpPr>
          <p:cNvPr id="8" name="Tijdelijke aanduiding voor inhoud 2"/>
          <p:cNvSpPr txBox="1">
            <a:spLocks/>
          </p:cNvSpPr>
          <p:nvPr/>
        </p:nvSpPr>
        <p:spPr>
          <a:xfrm>
            <a:off x="107504" y="4984577"/>
            <a:ext cx="8972996" cy="1324743"/>
          </a:xfrm>
          <a:prstGeom prst="rect">
            <a:avLst/>
          </a:prstGeom>
        </p:spPr>
        <p:txBody>
          <a:bodyPr vert="horz" lIns="91440" tIns="45720" rIns="91440" bIns="45720" rtlCol="0">
            <a:normAutofit fontScale="2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12800" dirty="0" err="1" smtClean="0">
                <a:solidFill>
                  <a:srgbClr val="000000"/>
                </a:solidFill>
              </a:rPr>
              <a:t>Opzoeken</a:t>
            </a:r>
            <a:r>
              <a:rPr lang="en-GB" sz="12800" dirty="0" smtClean="0">
                <a:solidFill>
                  <a:srgbClr val="000000"/>
                </a:solidFill>
              </a:rPr>
              <a:t> van de media</a:t>
            </a:r>
            <a:r>
              <a:rPr lang="en-GB" sz="12800" dirty="0">
                <a:solidFill>
                  <a:srgbClr val="000000"/>
                </a:solidFill>
              </a:rPr>
              <a:t>: </a:t>
            </a:r>
            <a:r>
              <a:rPr lang="en-GB" sz="12800" dirty="0" err="1" smtClean="0">
                <a:solidFill>
                  <a:srgbClr val="000000"/>
                </a:solidFill>
              </a:rPr>
              <a:t>tv</a:t>
            </a:r>
            <a:r>
              <a:rPr lang="en-GB" sz="12800" dirty="0" smtClean="0">
                <a:solidFill>
                  <a:srgbClr val="000000"/>
                </a:solidFill>
              </a:rPr>
              <a:t>, </a:t>
            </a:r>
            <a:r>
              <a:rPr lang="en-GB" sz="12800" dirty="0" err="1" smtClean="0">
                <a:solidFill>
                  <a:srgbClr val="000000"/>
                </a:solidFill>
              </a:rPr>
              <a:t>kranten</a:t>
            </a:r>
            <a:r>
              <a:rPr lang="en-GB" sz="12800" dirty="0">
                <a:solidFill>
                  <a:srgbClr val="000000"/>
                </a:solidFill>
              </a:rPr>
              <a:t>, </a:t>
            </a:r>
            <a:r>
              <a:rPr lang="en-GB" sz="12800" dirty="0" err="1">
                <a:solidFill>
                  <a:srgbClr val="000000"/>
                </a:solidFill>
              </a:rPr>
              <a:t>tijdschriften</a:t>
            </a:r>
            <a:r>
              <a:rPr lang="en-GB" sz="12800" dirty="0">
                <a:solidFill>
                  <a:srgbClr val="000000"/>
                </a:solidFill>
              </a:rPr>
              <a:t>, </a:t>
            </a:r>
            <a:r>
              <a:rPr lang="en-GB" sz="12800" dirty="0" err="1">
                <a:solidFill>
                  <a:srgbClr val="000000"/>
                </a:solidFill>
              </a:rPr>
              <a:t>congressen</a:t>
            </a:r>
            <a:r>
              <a:rPr lang="en-GB" sz="12800" dirty="0">
                <a:solidFill>
                  <a:srgbClr val="000000"/>
                </a:solidFill>
              </a:rPr>
              <a:t>, social media</a:t>
            </a:r>
          </a:p>
          <a:p>
            <a:pPr marL="0" indent="0">
              <a:buNone/>
            </a:pPr>
            <a:endParaRPr lang="en-GB" dirty="0">
              <a:solidFill>
                <a:srgbClr val="000000"/>
              </a:solidFill>
            </a:endParaRPr>
          </a:p>
          <a:p>
            <a:pPr marL="0" indent="0">
              <a:buFont typeface="Arial"/>
              <a:buNone/>
            </a:pPr>
            <a:r>
              <a:rPr lang="en-GB" dirty="0" smtClean="0">
                <a:solidFill>
                  <a:srgbClr val="000000"/>
                </a:solidFill>
              </a:rPr>
              <a:t> </a:t>
            </a:r>
            <a:endParaRPr lang="en-GB" dirty="0" smtClean="0"/>
          </a:p>
        </p:txBody>
      </p:sp>
    </p:spTree>
    <p:extLst>
      <p:ext uri="{BB962C8B-B14F-4D97-AF65-F5344CB8AC3E}">
        <p14:creationId xmlns:p14="http://schemas.microsoft.com/office/powerpoint/2010/main" val="24375985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par>
                                <p:cTn id="11" presetID="6" presetClass="entr" presetSubtype="32"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out)">
                                      <p:cBhvr>
                                        <p:cTn id="13" dur="1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37" presetClass="entr" presetSubtype="0" fill="hold" grpId="0"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1000"/>
                                        <p:tgtEl>
                                          <p:spTgt spid="8">
                                            <p:txEl>
                                              <p:pRg st="0" end="0"/>
                                            </p:txEl>
                                          </p:spTgt>
                                        </p:tgtEl>
                                      </p:cBhvr>
                                    </p:animEffect>
                                    <p:anim calcmode="lin" valueType="num">
                                      <p:cBhvr>
                                        <p:cTn id="19"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0" dur="900" decel="100000" fill="hold"/>
                                        <p:tgtEl>
                                          <p:spTgt spid="8">
                                            <p:txEl>
                                              <p:pRg st="0" end="0"/>
                                            </p:txEl>
                                          </p:spTgt>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8">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7" presetClass="entr" presetSubtype="0" fill="hold" grpId="0" nodeType="clickEffect">
                                  <p:stCondLst>
                                    <p:cond delay="0"/>
                                  </p:stCondLst>
                                  <p:childTnLst>
                                    <p:set>
                                      <p:cBhvr>
                                        <p:cTn id="25" dur="1" fill="hold">
                                          <p:stCondLst>
                                            <p:cond delay="0"/>
                                          </p:stCondLst>
                                        </p:cTn>
                                        <p:tgtEl>
                                          <p:spTgt spid="8">
                                            <p:txEl>
                                              <p:pRg st="2" end="2"/>
                                            </p:txEl>
                                          </p:spTgt>
                                        </p:tgtEl>
                                        <p:attrNameLst>
                                          <p:attrName>style.visibility</p:attrName>
                                        </p:attrNameLst>
                                      </p:cBhvr>
                                      <p:to>
                                        <p:strVal val="visible"/>
                                      </p:to>
                                    </p:set>
                                    <p:animEffect transition="in" filter="fade">
                                      <p:cBhvr>
                                        <p:cTn id="26" dur="1000"/>
                                        <p:tgtEl>
                                          <p:spTgt spid="8">
                                            <p:txEl>
                                              <p:pRg st="2" end="2"/>
                                            </p:txEl>
                                          </p:spTgt>
                                        </p:tgtEl>
                                      </p:cBhvr>
                                    </p:animEffect>
                                    <p:anim calcmode="lin" valueType="num">
                                      <p:cBhvr>
                                        <p:cTn id="27"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8" dur="900" decel="100000" fill="hold"/>
                                        <p:tgtEl>
                                          <p:spTgt spid="8">
                                            <p:txEl>
                                              <p:pRg st="2" end="2"/>
                                            </p:txEl>
                                          </p:spTgt>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8">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P spid="8" grpId="0" build="p" bldLvl="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a:stretch>
            <a:fillRect/>
          </a:stretch>
        </p:blipFill>
        <p:spPr>
          <a:xfrm>
            <a:off x="0" y="12700"/>
            <a:ext cx="9144000" cy="6808402"/>
          </a:xfrm>
          <a:prstGeom prst="rect">
            <a:avLst/>
          </a:prstGeom>
        </p:spPr>
      </p:pic>
    </p:spTree>
    <p:extLst>
      <p:ext uri="{BB962C8B-B14F-4D97-AF65-F5344CB8AC3E}">
        <p14:creationId xmlns:p14="http://schemas.microsoft.com/office/powerpoint/2010/main" val="35917906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err="1" smtClean="0"/>
              <a:t>Wat</a:t>
            </a:r>
            <a:r>
              <a:rPr lang="en-GB" dirty="0" smtClean="0"/>
              <a:t> is </a:t>
            </a:r>
            <a:r>
              <a:rPr lang="en-GB" dirty="0" err="1" smtClean="0"/>
              <a:t>nieuw</a:t>
            </a:r>
            <a:r>
              <a:rPr lang="en-GB" dirty="0"/>
              <a:t> </a:t>
            </a:r>
            <a:r>
              <a:rPr lang="en-GB" dirty="0" smtClean="0"/>
              <a:t>in WP I</a:t>
            </a:r>
            <a:endParaRPr lang="en-GB" dirty="0"/>
          </a:p>
        </p:txBody>
      </p:sp>
      <p:sp>
        <p:nvSpPr>
          <p:cNvPr id="3" name="Tijdelijke aanduiding voor inhoud 2"/>
          <p:cNvSpPr>
            <a:spLocks noGrp="1"/>
          </p:cNvSpPr>
          <p:nvPr>
            <p:ph idx="1"/>
          </p:nvPr>
        </p:nvSpPr>
        <p:spPr>
          <a:xfrm>
            <a:off x="457200" y="1600201"/>
            <a:ext cx="8229600" cy="1900808"/>
          </a:xfrm>
        </p:spPr>
        <p:txBody>
          <a:bodyPr>
            <a:normAutofit fontScale="85000" lnSpcReduction="10000"/>
          </a:bodyPr>
          <a:lstStyle/>
          <a:p>
            <a:pPr marL="0" indent="0" algn="ctr">
              <a:buNone/>
            </a:pPr>
            <a:r>
              <a:rPr lang="en-GB" dirty="0" err="1" smtClean="0">
                <a:solidFill>
                  <a:schemeClr val="bg1">
                    <a:lumMod val="65000"/>
                  </a:schemeClr>
                </a:solidFill>
              </a:rPr>
              <a:t>Bij</a:t>
            </a:r>
            <a:r>
              <a:rPr lang="en-GB" dirty="0" smtClean="0">
                <a:solidFill>
                  <a:schemeClr val="bg1">
                    <a:lumMod val="65000"/>
                  </a:schemeClr>
                </a:solidFill>
              </a:rPr>
              <a:t> </a:t>
            </a:r>
            <a:r>
              <a:rPr lang="en-GB" dirty="0" err="1" smtClean="0">
                <a:solidFill>
                  <a:schemeClr val="bg1">
                    <a:lumMod val="65000"/>
                  </a:schemeClr>
                </a:solidFill>
              </a:rPr>
              <a:t>leven</a:t>
            </a:r>
            <a:r>
              <a:rPr lang="en-GB" dirty="0" smtClean="0">
                <a:solidFill>
                  <a:schemeClr val="bg1">
                    <a:lumMod val="65000"/>
                  </a:schemeClr>
                </a:solidFill>
              </a:rPr>
              <a:t> </a:t>
            </a:r>
            <a:r>
              <a:rPr lang="en-GB" dirty="0" err="1" smtClean="0">
                <a:solidFill>
                  <a:schemeClr val="bg1">
                    <a:lumMod val="65000"/>
                  </a:schemeClr>
                </a:solidFill>
              </a:rPr>
              <a:t>actief</a:t>
            </a:r>
            <a:r>
              <a:rPr lang="en-GB" dirty="0" smtClean="0">
                <a:solidFill>
                  <a:schemeClr val="bg1">
                    <a:lumMod val="65000"/>
                  </a:schemeClr>
                </a:solidFill>
              </a:rPr>
              <a:t> </a:t>
            </a:r>
            <a:r>
              <a:rPr lang="en-GB" dirty="0" err="1" smtClean="0">
                <a:solidFill>
                  <a:schemeClr val="bg1">
                    <a:lumMod val="65000"/>
                  </a:schemeClr>
                </a:solidFill>
              </a:rPr>
              <a:t>donoren</a:t>
            </a:r>
            <a:r>
              <a:rPr lang="en-GB" dirty="0" smtClean="0">
                <a:solidFill>
                  <a:schemeClr val="bg1">
                    <a:lumMod val="65000"/>
                  </a:schemeClr>
                </a:solidFill>
              </a:rPr>
              <a:t> </a:t>
            </a:r>
            <a:r>
              <a:rPr lang="en-GB" dirty="0" err="1" smtClean="0">
                <a:solidFill>
                  <a:schemeClr val="bg1">
                    <a:lumMod val="65000"/>
                  </a:schemeClr>
                </a:solidFill>
              </a:rPr>
              <a:t>werven</a:t>
            </a:r>
            <a:endParaRPr lang="en-GB" dirty="0" smtClean="0">
              <a:solidFill>
                <a:schemeClr val="bg1">
                  <a:lumMod val="65000"/>
                </a:schemeClr>
              </a:solidFill>
            </a:endParaRPr>
          </a:p>
          <a:p>
            <a:pPr marL="0" indent="0" algn="ctr">
              <a:buNone/>
            </a:pPr>
            <a:r>
              <a:rPr lang="en-GB" dirty="0" smtClean="0"/>
              <a:t>Van </a:t>
            </a:r>
            <a:r>
              <a:rPr lang="en-GB" dirty="0" err="1" smtClean="0"/>
              <a:t>alle</a:t>
            </a:r>
            <a:r>
              <a:rPr lang="en-GB" dirty="0" smtClean="0"/>
              <a:t> </a:t>
            </a:r>
            <a:r>
              <a:rPr lang="en-GB" dirty="0" err="1" smtClean="0"/>
              <a:t>donoren</a:t>
            </a:r>
            <a:r>
              <a:rPr lang="en-GB" dirty="0" smtClean="0"/>
              <a:t> </a:t>
            </a:r>
            <a:r>
              <a:rPr lang="en-GB" dirty="0" err="1" smtClean="0"/>
              <a:t>bij</a:t>
            </a:r>
            <a:r>
              <a:rPr lang="en-GB" dirty="0" smtClean="0"/>
              <a:t> </a:t>
            </a:r>
            <a:r>
              <a:rPr lang="en-GB" dirty="0" err="1" smtClean="0"/>
              <a:t>registratie</a:t>
            </a:r>
            <a:r>
              <a:rPr lang="en-GB" dirty="0" smtClean="0"/>
              <a:t> (</a:t>
            </a:r>
            <a:r>
              <a:rPr lang="en-GB" dirty="0" err="1" smtClean="0"/>
              <a:t>medische</a:t>
            </a:r>
            <a:r>
              <a:rPr lang="en-GB" dirty="0" smtClean="0"/>
              <a:t>) </a:t>
            </a:r>
            <a:r>
              <a:rPr lang="en-GB" dirty="0" err="1" smtClean="0"/>
              <a:t>informatie</a:t>
            </a:r>
            <a:r>
              <a:rPr lang="en-GB" dirty="0" smtClean="0"/>
              <a:t> (op)</a:t>
            </a:r>
            <a:r>
              <a:rPr lang="en-GB" dirty="0" err="1" smtClean="0"/>
              <a:t>vragen</a:t>
            </a:r>
            <a:r>
              <a:rPr lang="en-GB" dirty="0" smtClean="0"/>
              <a:t> en </a:t>
            </a:r>
            <a:r>
              <a:rPr lang="en-GB" dirty="0" err="1" smtClean="0"/>
              <a:t>z.n</a:t>
            </a:r>
            <a:r>
              <a:rPr lang="en-GB" dirty="0" smtClean="0"/>
              <a:t>. </a:t>
            </a:r>
            <a:r>
              <a:rPr lang="en-GB" dirty="0" err="1" smtClean="0"/>
              <a:t>psychiatrisch</a:t>
            </a:r>
            <a:r>
              <a:rPr lang="en-GB" dirty="0" smtClean="0"/>
              <a:t> interview </a:t>
            </a:r>
            <a:r>
              <a:rPr lang="en-GB" dirty="0" err="1" smtClean="0"/>
              <a:t>afnemen</a:t>
            </a:r>
            <a:endParaRPr lang="en-GB" dirty="0" smtClean="0"/>
          </a:p>
          <a:p>
            <a:pPr marL="0" indent="0" algn="ctr">
              <a:buNone/>
            </a:pPr>
            <a:r>
              <a:rPr lang="en-GB" dirty="0" smtClean="0"/>
              <a:t>(</a:t>
            </a:r>
            <a:r>
              <a:rPr lang="en-GB" dirty="0" err="1" smtClean="0"/>
              <a:t>Vijf</a:t>
            </a:r>
            <a:r>
              <a:rPr lang="en-GB" dirty="0" smtClean="0"/>
              <a:t>) </a:t>
            </a:r>
            <a:r>
              <a:rPr lang="en-GB" dirty="0" err="1" smtClean="0"/>
              <a:t>jaarlijks</a:t>
            </a:r>
            <a:r>
              <a:rPr lang="en-GB" dirty="0" smtClean="0"/>
              <a:t> </a:t>
            </a:r>
            <a:r>
              <a:rPr lang="en-GB" dirty="0" err="1" smtClean="0"/>
              <a:t>informatie</a:t>
            </a:r>
            <a:r>
              <a:rPr lang="en-GB" dirty="0" smtClean="0"/>
              <a:t> </a:t>
            </a:r>
            <a:r>
              <a:rPr lang="en-GB" dirty="0" err="1" smtClean="0"/>
              <a:t>opnieuw</a:t>
            </a:r>
            <a:r>
              <a:rPr lang="en-GB" dirty="0" smtClean="0"/>
              <a:t> </a:t>
            </a:r>
            <a:r>
              <a:rPr lang="en-GB" dirty="0" err="1" smtClean="0"/>
              <a:t>checken</a:t>
            </a:r>
            <a:endParaRPr lang="en-GB" dirty="0" smtClean="0"/>
          </a:p>
        </p:txBody>
      </p:sp>
      <p:pic>
        <p:nvPicPr>
          <p:cNvPr id="7" name="Afbeelding 6"/>
          <p:cNvPicPr>
            <a:picLocks noChangeAspect="1"/>
          </p:cNvPicPr>
          <p:nvPr/>
        </p:nvPicPr>
        <p:blipFill>
          <a:blip r:embed="rId3"/>
          <a:stretch>
            <a:fillRect/>
          </a:stretch>
        </p:blipFill>
        <p:spPr>
          <a:xfrm>
            <a:off x="7404100" y="6711776"/>
            <a:ext cx="1676400" cy="101600"/>
          </a:xfrm>
          <a:prstGeom prst="rect">
            <a:avLst/>
          </a:prstGeom>
        </p:spPr>
      </p:pic>
      <p:pic>
        <p:nvPicPr>
          <p:cNvPr id="5" name="Afbeelding 4"/>
          <p:cNvPicPr>
            <a:picLocks noChangeAspect="1"/>
          </p:cNvPicPr>
          <p:nvPr/>
        </p:nvPicPr>
        <p:blipFill>
          <a:blip r:embed="rId4"/>
          <a:stretch>
            <a:fillRect/>
          </a:stretch>
        </p:blipFill>
        <p:spPr>
          <a:xfrm>
            <a:off x="539552" y="3933056"/>
            <a:ext cx="1991938" cy="1498607"/>
          </a:xfrm>
          <a:prstGeom prst="rect">
            <a:avLst/>
          </a:prstGeom>
        </p:spPr>
      </p:pic>
      <p:pic>
        <p:nvPicPr>
          <p:cNvPr id="6" name="Afbeelding 5"/>
          <p:cNvPicPr>
            <a:picLocks noChangeAspect="1"/>
          </p:cNvPicPr>
          <p:nvPr/>
        </p:nvPicPr>
        <p:blipFill>
          <a:blip r:embed="rId5"/>
          <a:stretch>
            <a:fillRect/>
          </a:stretch>
        </p:blipFill>
        <p:spPr>
          <a:xfrm>
            <a:off x="4018036" y="3933056"/>
            <a:ext cx="4298380" cy="1163960"/>
          </a:xfrm>
          <a:prstGeom prst="rect">
            <a:avLst/>
          </a:prstGeom>
        </p:spPr>
      </p:pic>
      <p:pic>
        <p:nvPicPr>
          <p:cNvPr id="10" name="Picture 8" descr="Screenshot Vragenlijstapplicatie.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496" y="3398372"/>
            <a:ext cx="9108504" cy="3487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spTree>
    <p:extLst>
      <p:ext uri="{BB962C8B-B14F-4D97-AF65-F5344CB8AC3E}">
        <p14:creationId xmlns:p14="http://schemas.microsoft.com/office/powerpoint/2010/main" val="23182918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par>
                                <p:cTn id="17" presetID="6" presetClass="entr" presetSubtype="32"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out)">
                                      <p:cBhvr>
                                        <p:cTn id="19" dur="1000"/>
                                        <p:tgtEl>
                                          <p:spTgt spid="5"/>
                                        </p:tgtEl>
                                      </p:cBhvr>
                                    </p:animEffect>
                                  </p:childTnLst>
                                </p:cTn>
                              </p:par>
                              <p:par>
                                <p:cTn id="20" presetID="6" presetClass="entr" presetSubtype="32"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out)">
                                      <p:cBhvr>
                                        <p:cTn id="22" dur="1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xit" presetSubtype="16" fill="hold" nodeType="clickEffect">
                                  <p:stCondLst>
                                    <p:cond delay="0"/>
                                  </p:stCondLst>
                                  <p:childTnLst>
                                    <p:animEffect transition="out" filter="circle(in)">
                                      <p:cBhvr>
                                        <p:cTn id="26" dur="1000"/>
                                        <p:tgtEl>
                                          <p:spTgt spid="5"/>
                                        </p:tgtEl>
                                      </p:cBhvr>
                                    </p:animEffect>
                                    <p:set>
                                      <p:cBhvr>
                                        <p:cTn id="27" dur="1" fill="hold">
                                          <p:stCondLst>
                                            <p:cond delay="999"/>
                                          </p:stCondLst>
                                        </p:cTn>
                                        <p:tgtEl>
                                          <p:spTgt spid="5"/>
                                        </p:tgtEl>
                                        <p:attrNameLst>
                                          <p:attrName>style.visibility</p:attrName>
                                        </p:attrNameLst>
                                      </p:cBhvr>
                                      <p:to>
                                        <p:strVal val="hidden"/>
                                      </p:to>
                                    </p:set>
                                  </p:childTnLst>
                                </p:cTn>
                              </p:par>
                              <p:par>
                                <p:cTn id="28" presetID="6" presetClass="exit" presetSubtype="16" fill="hold" nodeType="withEffect">
                                  <p:stCondLst>
                                    <p:cond delay="0"/>
                                  </p:stCondLst>
                                  <p:childTnLst>
                                    <p:animEffect transition="out" filter="circle(in)">
                                      <p:cBhvr>
                                        <p:cTn id="29" dur="1000"/>
                                        <p:tgtEl>
                                          <p:spTgt spid="6"/>
                                        </p:tgtEl>
                                      </p:cBhvr>
                                    </p:animEffect>
                                    <p:set>
                                      <p:cBhvr>
                                        <p:cTn id="30" dur="1" fill="hold">
                                          <p:stCondLst>
                                            <p:cond delay="999"/>
                                          </p:stCondLst>
                                        </p:cTn>
                                        <p:tgtEl>
                                          <p:spTgt spid="6"/>
                                        </p:tgtEl>
                                        <p:attrNameLst>
                                          <p:attrName>style.visibility</p:attrName>
                                        </p:attrNameLst>
                                      </p:cBhvr>
                                      <p:to>
                                        <p:strVal val="hidden"/>
                                      </p:to>
                                    </p:set>
                                  </p:childTnLst>
                                </p:cTn>
                              </p:par>
                            </p:childTnLst>
                          </p:cTn>
                        </p:par>
                        <p:par>
                          <p:cTn id="31" fill="hold">
                            <p:stCondLst>
                              <p:cond delay="1000"/>
                            </p:stCondLst>
                            <p:childTnLst>
                              <p:par>
                                <p:cTn id="32" presetID="37" presetClass="entr" presetSubtype="0" fill="hold" grpId="0" nodeType="after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fade">
                                      <p:cBhvr>
                                        <p:cTn id="34" dur="1000"/>
                                        <p:tgtEl>
                                          <p:spTgt spid="3">
                                            <p:txEl>
                                              <p:pRg st="2" end="2"/>
                                            </p:txEl>
                                          </p:spTgt>
                                        </p:tgtEl>
                                      </p:cBhvr>
                                    </p:animEffect>
                                    <p:anim calcmode="lin" valueType="num">
                                      <p:cBhvr>
                                        <p:cTn id="3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6"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par>
                                <p:cTn id="38" presetID="6" presetClass="entr" presetSubtype="32" fill="hold"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circle(out)">
                                      <p:cBhvr>
                                        <p:cTn id="4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err="1"/>
              <a:t>Wat</a:t>
            </a:r>
            <a:r>
              <a:rPr lang="en-GB" dirty="0"/>
              <a:t> is </a:t>
            </a:r>
            <a:r>
              <a:rPr lang="en-GB" dirty="0" err="1"/>
              <a:t>nieuw</a:t>
            </a:r>
            <a:r>
              <a:rPr lang="en-GB" dirty="0"/>
              <a:t> </a:t>
            </a:r>
            <a:r>
              <a:rPr lang="en-GB" dirty="0" smtClean="0"/>
              <a:t>in WP II</a:t>
            </a:r>
            <a:endParaRPr lang="en-GB" dirty="0"/>
          </a:p>
        </p:txBody>
      </p:sp>
      <p:sp>
        <p:nvSpPr>
          <p:cNvPr id="3" name="Tijdelijke aanduiding voor inhoud 2"/>
          <p:cNvSpPr>
            <a:spLocks noGrp="1"/>
          </p:cNvSpPr>
          <p:nvPr>
            <p:ph idx="1"/>
          </p:nvPr>
        </p:nvSpPr>
        <p:spPr/>
        <p:txBody>
          <a:bodyPr>
            <a:normAutofit/>
          </a:bodyPr>
          <a:lstStyle/>
          <a:p>
            <a:pPr marL="0" indent="0" algn="ctr">
              <a:buNone/>
            </a:pPr>
            <a:r>
              <a:rPr lang="nl-NL" sz="4000" dirty="0" smtClean="0"/>
              <a:t>1 uitsnijdprotocol</a:t>
            </a:r>
            <a:endParaRPr lang="en-GB" sz="4000" dirty="0"/>
          </a:p>
        </p:txBody>
      </p:sp>
      <p:pic>
        <p:nvPicPr>
          <p:cNvPr id="4" name="Afbeelding 3"/>
          <p:cNvPicPr>
            <a:picLocks noChangeAspect="1"/>
          </p:cNvPicPr>
          <p:nvPr/>
        </p:nvPicPr>
        <p:blipFill>
          <a:blip r:embed="rId3"/>
          <a:stretch>
            <a:fillRect/>
          </a:stretch>
        </p:blipFill>
        <p:spPr>
          <a:xfrm>
            <a:off x="7404100" y="6711776"/>
            <a:ext cx="1676400" cy="101600"/>
          </a:xfrm>
          <a:prstGeom prst="rect">
            <a:avLst/>
          </a:prstGeom>
        </p:spPr>
      </p:pic>
      <p:pic>
        <p:nvPicPr>
          <p:cNvPr id="5" name="Afbeelding 4" descr="Uitsnij.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3534" y="2420888"/>
            <a:ext cx="5586778" cy="4149824"/>
          </a:xfrm>
          <a:prstGeom prst="rect">
            <a:avLst/>
          </a:prstGeom>
        </p:spPr>
      </p:pic>
    </p:spTree>
    <p:extLst>
      <p:ext uri="{BB962C8B-B14F-4D97-AF65-F5344CB8AC3E}">
        <p14:creationId xmlns:p14="http://schemas.microsoft.com/office/powerpoint/2010/main" val="36745782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par>
                                <p:cTn id="11" presetID="6" presetClass="entr" presetSubtype="32"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out)">
                                      <p:cBhvr>
                                        <p:cTn id="1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fgeronde rechthoek 4"/>
          <p:cNvSpPr/>
          <p:nvPr/>
        </p:nvSpPr>
        <p:spPr>
          <a:xfrm>
            <a:off x="323528" y="2828836"/>
            <a:ext cx="8640960" cy="1200328"/>
          </a:xfrm>
          <a:prstGeom prst="roundRect">
            <a:avLst/>
          </a:prstGeom>
          <a:solidFill>
            <a:schemeClr val="accent2">
              <a:lumMod val="60000"/>
              <a:lumOff val="40000"/>
            </a:schemeClr>
          </a:solidFill>
          <a:ln>
            <a:noFill/>
          </a:ln>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2" name="Afbeelding 1"/>
          <p:cNvPicPr>
            <a:picLocks noChangeAspect="1"/>
          </p:cNvPicPr>
          <p:nvPr/>
        </p:nvPicPr>
        <p:blipFill>
          <a:blip r:embed="rId3"/>
          <a:stretch>
            <a:fillRect/>
          </a:stretch>
        </p:blipFill>
        <p:spPr>
          <a:xfrm>
            <a:off x="1619672" y="1052736"/>
            <a:ext cx="5898232" cy="5316835"/>
          </a:xfrm>
          <a:prstGeom prst="rect">
            <a:avLst/>
          </a:prstGeom>
          <a:ln w="50800">
            <a:solidFill>
              <a:schemeClr val="accent2">
                <a:lumMod val="60000"/>
                <a:lumOff val="40000"/>
              </a:schemeClr>
            </a:solidFill>
          </a:ln>
          <a:effectLst/>
          <a:scene3d>
            <a:camera prst="orthographicFront"/>
            <a:lightRig rig="threePt" dir="t"/>
          </a:scene3d>
          <a:sp3d>
            <a:bevelT prst="relaxedInset"/>
          </a:sp3d>
        </p:spPr>
      </p:pic>
      <p:sp>
        <p:nvSpPr>
          <p:cNvPr id="3" name="Tekstvak 2"/>
          <p:cNvSpPr txBox="1"/>
          <p:nvPr/>
        </p:nvSpPr>
        <p:spPr>
          <a:xfrm>
            <a:off x="251520" y="2958043"/>
            <a:ext cx="8784976" cy="830997"/>
          </a:xfrm>
          <a:prstGeom prst="rect">
            <a:avLst/>
          </a:prstGeom>
          <a:noFill/>
        </p:spPr>
        <p:txBody>
          <a:bodyPr wrap="square" rtlCol="0">
            <a:spAutoFit/>
          </a:bodyPr>
          <a:lstStyle/>
          <a:p>
            <a:pPr algn="ctr"/>
            <a:r>
              <a:rPr lang="nl-NL" sz="2400" dirty="0" smtClean="0"/>
              <a:t>Onderzoek verschuiven van diagnose naar symptomen</a:t>
            </a:r>
          </a:p>
          <a:p>
            <a:pPr algn="ctr"/>
            <a:r>
              <a:rPr lang="nl-NL" sz="2400" dirty="0" smtClean="0"/>
              <a:t>Onderzoek naar kwetsbaarheid: patiënten – familieleden - controles</a:t>
            </a:r>
            <a:endParaRPr lang="nl-NL" sz="2400" dirty="0"/>
          </a:p>
        </p:txBody>
      </p:sp>
      <p:pic>
        <p:nvPicPr>
          <p:cNvPr id="4" name="Afbeelding 3"/>
          <p:cNvPicPr>
            <a:picLocks noChangeAspect="1"/>
          </p:cNvPicPr>
          <p:nvPr/>
        </p:nvPicPr>
        <p:blipFill>
          <a:blip r:embed="rId4"/>
          <a:stretch>
            <a:fillRect/>
          </a:stretch>
        </p:blipFill>
        <p:spPr>
          <a:xfrm>
            <a:off x="7406208" y="6663716"/>
            <a:ext cx="1676400" cy="114300"/>
          </a:xfrm>
          <a:prstGeom prst="rect">
            <a:avLst/>
          </a:prstGeom>
        </p:spPr>
      </p:pic>
    </p:spTree>
    <p:extLst>
      <p:ext uri="{BB962C8B-B14F-4D97-AF65-F5344CB8AC3E}">
        <p14:creationId xmlns:p14="http://schemas.microsoft.com/office/powerpoint/2010/main" val="24204245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16" fill="hold" nodeType="clickEffect">
                                  <p:stCondLst>
                                    <p:cond delay="0"/>
                                  </p:stCondLst>
                                  <p:childTnLst>
                                    <p:animEffect transition="out" filter="circle(in)">
                                      <p:cBhvr>
                                        <p:cTn id="11" dur="1000"/>
                                        <p:tgtEl>
                                          <p:spTgt spid="2"/>
                                        </p:tgtEl>
                                      </p:cBhvr>
                                    </p:animEffect>
                                    <p:set>
                                      <p:cBhvr>
                                        <p:cTn id="12" dur="1" fill="hold">
                                          <p:stCondLst>
                                            <p:cond delay="999"/>
                                          </p:stCondLst>
                                        </p:cTn>
                                        <p:tgtEl>
                                          <p:spTgt spid="2"/>
                                        </p:tgtEl>
                                        <p:attrNameLst>
                                          <p:attrName>style.visibility</p:attrName>
                                        </p:attrNameLst>
                                      </p:cBhvr>
                                      <p:to>
                                        <p:strVal val="hidden"/>
                                      </p:to>
                                    </p:set>
                                  </p:childTnLst>
                                </p:cTn>
                              </p:par>
                              <p:par>
                                <p:cTn id="13" presetID="23"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err="1"/>
              <a:t>Wat</a:t>
            </a:r>
            <a:r>
              <a:rPr lang="en-GB" dirty="0"/>
              <a:t> is </a:t>
            </a:r>
            <a:r>
              <a:rPr lang="en-GB" dirty="0" err="1"/>
              <a:t>nieuw</a:t>
            </a:r>
            <a:r>
              <a:rPr lang="en-GB" dirty="0"/>
              <a:t> </a:t>
            </a:r>
            <a:r>
              <a:rPr lang="en-GB" dirty="0" smtClean="0"/>
              <a:t>III</a:t>
            </a:r>
            <a:endParaRPr lang="en-GB" dirty="0"/>
          </a:p>
        </p:txBody>
      </p:sp>
      <p:sp>
        <p:nvSpPr>
          <p:cNvPr id="3" name="Tijdelijke aanduiding voor inhoud 2"/>
          <p:cNvSpPr>
            <a:spLocks noGrp="1"/>
          </p:cNvSpPr>
          <p:nvPr>
            <p:ph idx="1"/>
          </p:nvPr>
        </p:nvSpPr>
        <p:spPr/>
        <p:txBody>
          <a:bodyPr/>
          <a:lstStyle/>
          <a:p>
            <a:pPr marL="0" indent="0" algn="ctr">
              <a:buNone/>
            </a:pPr>
            <a:r>
              <a:rPr lang="en-GB" dirty="0" err="1"/>
              <a:t>Er</a:t>
            </a:r>
            <a:r>
              <a:rPr lang="en-GB" dirty="0"/>
              <a:t> </a:t>
            </a:r>
            <a:r>
              <a:rPr lang="en-GB" dirty="0" err="1"/>
              <a:t>worden</a:t>
            </a:r>
            <a:r>
              <a:rPr lang="en-GB" dirty="0"/>
              <a:t> </a:t>
            </a:r>
            <a:r>
              <a:rPr lang="en-GB" dirty="0" err="1"/>
              <a:t>unieke</a:t>
            </a:r>
            <a:r>
              <a:rPr lang="en-GB" dirty="0"/>
              <a:t> </a:t>
            </a:r>
            <a:r>
              <a:rPr lang="en-GB" dirty="0" err="1"/>
              <a:t>verrijkingen</a:t>
            </a:r>
            <a:r>
              <a:rPr lang="en-GB" dirty="0"/>
              <a:t> </a:t>
            </a:r>
            <a:r>
              <a:rPr lang="en-GB" dirty="0" err="1"/>
              <a:t>gemaakt</a:t>
            </a:r>
            <a:r>
              <a:rPr lang="en-GB" dirty="0"/>
              <a:t> </a:t>
            </a:r>
          </a:p>
          <a:p>
            <a:endParaRPr lang="en-GB" dirty="0"/>
          </a:p>
        </p:txBody>
      </p:sp>
      <p:pic>
        <p:nvPicPr>
          <p:cNvPr id="5" name="Afbeelding 4" descr="MG_astrocy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824" y="3254681"/>
            <a:ext cx="2232248" cy="2128386"/>
          </a:xfrm>
          <a:prstGeom prst="rect">
            <a:avLst/>
          </a:prstGeom>
          <a:ln w="25400" cap="rnd">
            <a:solidFill>
              <a:schemeClr val="tx1"/>
            </a:solidFill>
            <a:round/>
          </a:ln>
          <a:effectLst>
            <a:glow rad="101600">
              <a:schemeClr val="bg2">
                <a:alpha val="75000"/>
              </a:schemeClr>
            </a:glow>
          </a:effectLst>
        </p:spPr>
      </p:pic>
      <p:pic>
        <p:nvPicPr>
          <p:cNvPr id="6" name="Afbeelding 5" descr="PSC.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8961" y="3099202"/>
            <a:ext cx="3045153" cy="2283865"/>
          </a:xfrm>
          <a:prstGeom prst="rect">
            <a:avLst/>
          </a:prstGeom>
          <a:ln w="25400" cmpd="sng">
            <a:solidFill>
              <a:schemeClr val="tx1"/>
            </a:solidFill>
          </a:ln>
          <a:effectLst>
            <a:glow rad="101600">
              <a:schemeClr val="bg2">
                <a:alpha val="75000"/>
              </a:schemeClr>
            </a:glow>
          </a:effectLst>
        </p:spPr>
      </p:pic>
      <p:pic>
        <p:nvPicPr>
          <p:cNvPr id="7" name="Afbeelding 6"/>
          <p:cNvPicPr>
            <a:picLocks noChangeAspect="1"/>
          </p:cNvPicPr>
          <p:nvPr/>
        </p:nvPicPr>
        <p:blipFill>
          <a:blip r:embed="rId5"/>
          <a:stretch>
            <a:fillRect/>
          </a:stretch>
        </p:blipFill>
        <p:spPr>
          <a:xfrm>
            <a:off x="457200" y="3094018"/>
            <a:ext cx="2091922" cy="2726970"/>
          </a:xfrm>
          <a:prstGeom prst="rect">
            <a:avLst/>
          </a:prstGeom>
        </p:spPr>
      </p:pic>
      <p:pic>
        <p:nvPicPr>
          <p:cNvPr id="8" name="Afbeelding 7"/>
          <p:cNvPicPr>
            <a:picLocks noChangeAspect="1"/>
          </p:cNvPicPr>
          <p:nvPr/>
        </p:nvPicPr>
        <p:blipFill>
          <a:blip r:embed="rId6"/>
          <a:stretch>
            <a:fillRect/>
          </a:stretch>
        </p:blipFill>
        <p:spPr>
          <a:xfrm>
            <a:off x="7404100" y="6711776"/>
            <a:ext cx="1676400" cy="101600"/>
          </a:xfrm>
          <a:prstGeom prst="rect">
            <a:avLst/>
          </a:prstGeom>
        </p:spPr>
      </p:pic>
    </p:spTree>
    <p:extLst>
      <p:ext uri="{BB962C8B-B14F-4D97-AF65-F5344CB8AC3E}">
        <p14:creationId xmlns:p14="http://schemas.microsoft.com/office/powerpoint/2010/main" val="369173977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par>
                                <p:cTn id="11" presetID="6" presetClass="entr" presetSubtype="32"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out)">
                                      <p:cBhvr>
                                        <p:cTn id="13" dur="1000"/>
                                        <p:tgtEl>
                                          <p:spTgt spid="7"/>
                                        </p:tgtEl>
                                      </p:cBhvr>
                                    </p:animEffect>
                                  </p:childTnLst>
                                </p:cTn>
                              </p:par>
                              <p:par>
                                <p:cTn id="14" presetID="6" presetClass="entr" presetSubtype="32"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out)">
                                      <p:cBhvr>
                                        <p:cTn id="16" dur="1000"/>
                                        <p:tgtEl>
                                          <p:spTgt spid="5"/>
                                        </p:tgtEl>
                                      </p:cBhvr>
                                    </p:animEffect>
                                  </p:childTnLst>
                                </p:cTn>
                              </p:par>
                              <p:par>
                                <p:cTn id="17" presetID="6" presetClass="entr" presetSubtype="32"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out)">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3" cstate="print"/>
          <a:srcRect/>
          <a:stretch>
            <a:fillRect/>
          </a:stretch>
        </p:blipFill>
        <p:spPr bwMode="auto">
          <a:xfrm>
            <a:off x="674279" y="1628800"/>
            <a:ext cx="2234347" cy="2298716"/>
          </a:xfrm>
          <a:prstGeom prst="rect">
            <a:avLst/>
          </a:prstGeom>
          <a:noFill/>
          <a:ln w="9525">
            <a:noFill/>
            <a:miter lim="800000"/>
            <a:headEnd/>
            <a:tailEnd/>
          </a:ln>
        </p:spPr>
      </p:pic>
      <p:pic>
        <p:nvPicPr>
          <p:cNvPr id="6" name="Picture 3"/>
          <p:cNvPicPr>
            <a:picLocks noChangeAspect="1" noChangeArrowheads="1"/>
          </p:cNvPicPr>
          <p:nvPr/>
        </p:nvPicPr>
        <p:blipFill>
          <a:blip r:embed="rId4" cstate="print"/>
          <a:srcRect/>
          <a:stretch>
            <a:fillRect/>
          </a:stretch>
        </p:blipFill>
        <p:spPr bwMode="auto">
          <a:xfrm>
            <a:off x="6876256" y="1484784"/>
            <a:ext cx="2051050" cy="1530350"/>
          </a:xfrm>
          <a:prstGeom prst="rect">
            <a:avLst/>
          </a:prstGeom>
          <a:noFill/>
          <a:ln w="9525">
            <a:noFill/>
            <a:miter lim="800000"/>
            <a:headEnd/>
            <a:tailEnd/>
          </a:ln>
        </p:spPr>
      </p:pic>
      <p:sp>
        <p:nvSpPr>
          <p:cNvPr id="7" name="TextBox 7"/>
          <p:cNvSpPr txBox="1"/>
          <p:nvPr/>
        </p:nvSpPr>
        <p:spPr>
          <a:xfrm>
            <a:off x="997470" y="1052736"/>
            <a:ext cx="1584176" cy="369332"/>
          </a:xfrm>
          <a:prstGeom prst="rect">
            <a:avLst/>
          </a:prstGeom>
          <a:noFill/>
        </p:spPr>
        <p:txBody>
          <a:bodyPr wrap="square">
            <a:spAutoFit/>
          </a:bodyPr>
          <a:lstStyle/>
          <a:p>
            <a:pPr>
              <a:defRPr/>
            </a:pPr>
            <a:r>
              <a:rPr lang="nl-NL" dirty="0" smtClean="0">
                <a:latin typeface="+mn-lt"/>
              </a:rPr>
              <a:t>DNA &amp; cDNA</a:t>
            </a:r>
            <a:endParaRPr lang="nl-NL" dirty="0">
              <a:latin typeface="+mn-lt"/>
            </a:endParaRPr>
          </a:p>
        </p:txBody>
      </p:sp>
      <p:pic>
        <p:nvPicPr>
          <p:cNvPr id="9" name="Picture 4"/>
          <p:cNvPicPr>
            <a:picLocks noChangeAspect="1" noChangeArrowheads="1"/>
          </p:cNvPicPr>
          <p:nvPr/>
        </p:nvPicPr>
        <p:blipFill>
          <a:blip r:embed="rId5" cstate="print"/>
          <a:srcRect/>
          <a:stretch>
            <a:fillRect/>
          </a:stretch>
        </p:blipFill>
        <p:spPr bwMode="auto">
          <a:xfrm>
            <a:off x="4104319" y="1484784"/>
            <a:ext cx="1907841" cy="1500208"/>
          </a:xfrm>
          <a:prstGeom prst="rect">
            <a:avLst/>
          </a:prstGeom>
          <a:noFill/>
          <a:ln w="9525">
            <a:noFill/>
            <a:miter lim="800000"/>
            <a:headEnd/>
            <a:tailEnd/>
          </a:ln>
        </p:spPr>
      </p:pic>
      <p:sp>
        <p:nvSpPr>
          <p:cNvPr id="10" name="TextBox 11"/>
          <p:cNvSpPr txBox="1"/>
          <p:nvPr/>
        </p:nvSpPr>
        <p:spPr>
          <a:xfrm>
            <a:off x="4154785" y="1052736"/>
            <a:ext cx="1857375" cy="369887"/>
          </a:xfrm>
          <a:prstGeom prst="rect">
            <a:avLst/>
          </a:prstGeom>
          <a:noFill/>
        </p:spPr>
        <p:txBody>
          <a:bodyPr>
            <a:spAutoFit/>
          </a:bodyPr>
          <a:lstStyle/>
          <a:p>
            <a:pPr algn="ctr">
              <a:defRPr/>
            </a:pPr>
            <a:r>
              <a:rPr lang="nl-NL" dirty="0" smtClean="0">
                <a:latin typeface="+mn-lt"/>
              </a:rPr>
              <a:t>Astrocyten</a:t>
            </a:r>
            <a:endParaRPr lang="nl-NL" dirty="0">
              <a:latin typeface="+mn-lt"/>
            </a:endParaRPr>
          </a:p>
        </p:txBody>
      </p:sp>
      <p:pic>
        <p:nvPicPr>
          <p:cNvPr id="11" name="Picture 3"/>
          <p:cNvPicPr>
            <a:picLocks noChangeAspect="1" noChangeArrowheads="1"/>
          </p:cNvPicPr>
          <p:nvPr/>
        </p:nvPicPr>
        <p:blipFill>
          <a:blip r:embed="rId6" cstate="print"/>
          <a:srcRect/>
          <a:stretch>
            <a:fillRect/>
          </a:stretch>
        </p:blipFill>
        <p:spPr bwMode="auto">
          <a:xfrm>
            <a:off x="4716016" y="4221088"/>
            <a:ext cx="3340100" cy="2347912"/>
          </a:xfrm>
          <a:prstGeom prst="rect">
            <a:avLst/>
          </a:prstGeom>
          <a:noFill/>
          <a:ln w="9525">
            <a:noFill/>
            <a:miter lim="800000"/>
            <a:headEnd/>
            <a:tailEnd/>
          </a:ln>
        </p:spPr>
      </p:pic>
      <p:sp>
        <p:nvSpPr>
          <p:cNvPr id="12" name="TextBox 14"/>
          <p:cNvSpPr txBox="1"/>
          <p:nvPr/>
        </p:nvSpPr>
        <p:spPr>
          <a:xfrm>
            <a:off x="6963097" y="1052736"/>
            <a:ext cx="1857375" cy="369888"/>
          </a:xfrm>
          <a:prstGeom prst="rect">
            <a:avLst/>
          </a:prstGeom>
          <a:noFill/>
        </p:spPr>
        <p:txBody>
          <a:bodyPr>
            <a:spAutoFit/>
          </a:bodyPr>
          <a:lstStyle/>
          <a:p>
            <a:pPr algn="ctr">
              <a:defRPr/>
            </a:pPr>
            <a:r>
              <a:rPr lang="nl-NL" dirty="0" smtClean="0">
                <a:latin typeface="+mn-lt"/>
              </a:rPr>
              <a:t>Microglia</a:t>
            </a:r>
            <a:endParaRPr lang="nl-NL" dirty="0">
              <a:latin typeface="+mn-lt"/>
            </a:endParaRPr>
          </a:p>
        </p:txBody>
      </p:sp>
      <p:pic>
        <p:nvPicPr>
          <p:cNvPr id="13" name="Picture 9"/>
          <p:cNvPicPr>
            <a:picLocks noChangeAspect="1"/>
          </p:cNvPicPr>
          <p:nvPr/>
        </p:nvPicPr>
        <p:blipFill>
          <a:blip r:embed="rId7" cstate="print"/>
          <a:srcRect/>
          <a:stretch>
            <a:fillRect/>
          </a:stretch>
        </p:blipFill>
        <p:spPr bwMode="auto">
          <a:xfrm>
            <a:off x="97878" y="5157192"/>
            <a:ext cx="2057400" cy="1638300"/>
          </a:xfrm>
          <a:prstGeom prst="rect">
            <a:avLst/>
          </a:prstGeom>
          <a:noFill/>
          <a:ln w="9525">
            <a:noFill/>
            <a:miter lim="800000"/>
            <a:headEnd/>
            <a:tailEnd/>
          </a:ln>
        </p:spPr>
      </p:pic>
      <p:pic>
        <p:nvPicPr>
          <p:cNvPr id="14" name="Picture 1"/>
          <p:cNvPicPr>
            <a:picLocks noChangeAspect="1" noChangeArrowheads="1"/>
          </p:cNvPicPr>
          <p:nvPr/>
        </p:nvPicPr>
        <p:blipFill>
          <a:blip r:embed="rId8" cstate="print"/>
          <a:srcRect/>
          <a:stretch>
            <a:fillRect/>
          </a:stretch>
        </p:blipFill>
        <p:spPr bwMode="auto">
          <a:xfrm>
            <a:off x="6902126" y="6596390"/>
            <a:ext cx="2134370" cy="145525"/>
          </a:xfrm>
          <a:prstGeom prst="rect">
            <a:avLst/>
          </a:prstGeom>
          <a:noFill/>
          <a:ln w="12700">
            <a:noFill/>
            <a:miter lim="800000"/>
            <a:headEnd/>
            <a:tailEnd/>
          </a:ln>
        </p:spPr>
      </p:pic>
      <p:sp>
        <p:nvSpPr>
          <p:cNvPr id="15" name="TextBox 12"/>
          <p:cNvSpPr txBox="1"/>
          <p:nvPr/>
        </p:nvSpPr>
        <p:spPr>
          <a:xfrm>
            <a:off x="4427984" y="3861048"/>
            <a:ext cx="4392488" cy="369332"/>
          </a:xfrm>
          <a:prstGeom prst="rect">
            <a:avLst/>
          </a:prstGeom>
          <a:noFill/>
        </p:spPr>
        <p:txBody>
          <a:bodyPr wrap="square">
            <a:spAutoFit/>
          </a:bodyPr>
          <a:lstStyle/>
          <a:p>
            <a:pPr>
              <a:defRPr/>
            </a:pPr>
            <a:r>
              <a:rPr lang="nl-NL" dirty="0" smtClean="0">
                <a:latin typeface="+mn-lt"/>
              </a:rPr>
              <a:t>Fibroblasten en Pluripotente stamcellen</a:t>
            </a:r>
            <a:endParaRPr lang="nl-NL" dirty="0">
              <a:latin typeface="+mn-lt"/>
            </a:endParaRPr>
          </a:p>
        </p:txBody>
      </p:sp>
      <p:sp>
        <p:nvSpPr>
          <p:cNvPr id="19" name="Titel 1"/>
          <p:cNvSpPr>
            <a:spLocks noGrp="1"/>
          </p:cNvSpPr>
          <p:nvPr>
            <p:ph type="title"/>
          </p:nvPr>
        </p:nvSpPr>
        <p:spPr>
          <a:xfrm>
            <a:off x="457200" y="-27384"/>
            <a:ext cx="8229600" cy="783621"/>
          </a:xfrm>
        </p:spPr>
        <p:txBody>
          <a:bodyPr/>
          <a:lstStyle/>
          <a:p>
            <a:r>
              <a:rPr lang="en-GB" dirty="0" err="1"/>
              <a:t>Wat</a:t>
            </a:r>
            <a:r>
              <a:rPr lang="en-GB" dirty="0"/>
              <a:t> is </a:t>
            </a:r>
            <a:r>
              <a:rPr lang="en-GB" dirty="0" err="1"/>
              <a:t>nieuw</a:t>
            </a:r>
            <a:r>
              <a:rPr lang="en-GB" dirty="0"/>
              <a:t> </a:t>
            </a:r>
            <a:r>
              <a:rPr lang="en-GB" dirty="0" smtClean="0"/>
              <a:t>in WP III</a:t>
            </a:r>
            <a:endParaRPr lang="en-GB" dirty="0"/>
          </a:p>
        </p:txBody>
      </p:sp>
    </p:spTree>
    <p:extLst>
      <p:ext uri="{BB962C8B-B14F-4D97-AF65-F5344CB8AC3E}">
        <p14:creationId xmlns:p14="http://schemas.microsoft.com/office/powerpoint/2010/main" val="1026239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1000"/>
                                        <p:tgtEl>
                                          <p:spTgt spid="4"/>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out)">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32"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out)">
                                      <p:cBhvr>
                                        <p:cTn id="15" dur="1000"/>
                                        <p:tgtEl>
                                          <p:spTgt spid="6"/>
                                        </p:tgtEl>
                                      </p:cBhvr>
                                    </p:animEffect>
                                  </p:childTnLst>
                                </p:cTn>
                              </p:par>
                              <p:par>
                                <p:cTn id="16" presetID="6" presetClass="entr" presetSubtype="32"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out)">
                                      <p:cBhvr>
                                        <p:cTn id="18" dur="1000"/>
                                        <p:tgtEl>
                                          <p:spTgt spid="9"/>
                                        </p:tgtEl>
                                      </p:cBhvr>
                                    </p:animEffect>
                                  </p:childTnLst>
                                </p:cTn>
                              </p:par>
                              <p:par>
                                <p:cTn id="19" presetID="6" presetClass="entr" presetSubtype="32"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ircle(out)">
                                      <p:cBhvr>
                                        <p:cTn id="21" dur="1000"/>
                                        <p:tgtEl>
                                          <p:spTgt spid="10"/>
                                        </p:tgtEl>
                                      </p:cBhvr>
                                    </p:animEffect>
                                  </p:childTnLst>
                                </p:cTn>
                              </p:par>
                              <p:par>
                                <p:cTn id="22" presetID="6" presetClass="entr" presetSubtype="32"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circle(out)">
                                      <p:cBhvr>
                                        <p:cTn id="24" dur="10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32"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ircle(out)">
                                      <p:cBhvr>
                                        <p:cTn id="29" dur="1000"/>
                                        <p:tgtEl>
                                          <p:spTgt spid="11"/>
                                        </p:tgtEl>
                                      </p:cBhvr>
                                    </p:animEffect>
                                  </p:childTnLst>
                                </p:cTn>
                              </p:par>
                              <p:par>
                                <p:cTn id="30" presetID="6" presetClass="entr" presetSubtype="32"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circle(out)">
                                      <p:cBhvr>
                                        <p:cTn id="3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2"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87400"/>
            <a:ext cx="3682752" cy="1143000"/>
          </a:xfrm>
        </p:spPr>
        <p:txBody>
          <a:bodyPr/>
          <a:lstStyle/>
          <a:p>
            <a:pPr algn="l"/>
            <a:r>
              <a:rPr lang="en-GB" dirty="0" err="1" smtClean="0"/>
              <a:t>Doel</a:t>
            </a:r>
            <a:r>
              <a:rPr lang="en-GB" dirty="0" smtClean="0"/>
              <a:t> NHB-</a:t>
            </a:r>
            <a:r>
              <a:rPr lang="en-GB" dirty="0" err="1" smtClean="0"/>
              <a:t>Psy</a:t>
            </a:r>
            <a:endParaRPr lang="en-GB" dirty="0"/>
          </a:p>
        </p:txBody>
      </p:sp>
      <p:sp>
        <p:nvSpPr>
          <p:cNvPr id="3" name="Tijdelijke aanduiding voor inhoud 2"/>
          <p:cNvSpPr>
            <a:spLocks noGrp="1"/>
          </p:cNvSpPr>
          <p:nvPr>
            <p:ph idx="1"/>
          </p:nvPr>
        </p:nvSpPr>
        <p:spPr>
          <a:xfrm>
            <a:off x="457200" y="1600200"/>
            <a:ext cx="5954511" cy="4525963"/>
          </a:xfrm>
        </p:spPr>
        <p:txBody>
          <a:bodyPr/>
          <a:lstStyle/>
          <a:p>
            <a:r>
              <a:rPr lang="en-GB" dirty="0" err="1" smtClean="0"/>
              <a:t>Bewustwording</a:t>
            </a:r>
            <a:endParaRPr lang="en-GB" dirty="0" smtClean="0"/>
          </a:p>
          <a:p>
            <a:r>
              <a:rPr lang="en-GB" dirty="0" err="1" smtClean="0"/>
              <a:t>Erover</a:t>
            </a:r>
            <a:r>
              <a:rPr lang="en-GB" dirty="0" smtClean="0"/>
              <a:t> </a:t>
            </a:r>
            <a:r>
              <a:rPr lang="en-GB" dirty="0" err="1" smtClean="0"/>
              <a:t>nadenken</a:t>
            </a:r>
            <a:endParaRPr lang="en-GB" dirty="0" smtClean="0"/>
          </a:p>
          <a:p>
            <a:r>
              <a:rPr lang="en-GB" dirty="0" err="1" smtClean="0"/>
              <a:t>Bespreken</a:t>
            </a:r>
            <a:endParaRPr lang="en-GB" dirty="0" smtClean="0"/>
          </a:p>
          <a:p>
            <a:r>
              <a:rPr lang="en-GB" dirty="0" smtClean="0"/>
              <a:t>En </a:t>
            </a:r>
            <a:r>
              <a:rPr lang="en-GB" dirty="0" err="1" smtClean="0"/>
              <a:t>bij</a:t>
            </a:r>
            <a:r>
              <a:rPr lang="en-GB" dirty="0" smtClean="0"/>
              <a:t> </a:t>
            </a:r>
            <a:r>
              <a:rPr lang="en-GB" dirty="0" err="1" smtClean="0"/>
              <a:t>weloverwogen</a:t>
            </a:r>
            <a:r>
              <a:rPr lang="en-GB" dirty="0" smtClean="0"/>
              <a:t> JA, </a:t>
            </a:r>
          </a:p>
          <a:p>
            <a:pPr marL="457200" lvl="1" indent="0">
              <a:buNone/>
            </a:pPr>
            <a:endParaRPr lang="en-GB" dirty="0" smtClean="0"/>
          </a:p>
          <a:p>
            <a:pPr marL="457200" lvl="1" indent="0">
              <a:buNone/>
            </a:pPr>
            <a:r>
              <a:rPr lang="en-GB" dirty="0"/>
              <a:t>	</a:t>
            </a:r>
            <a:endParaRPr lang="en-GB" dirty="0" smtClean="0"/>
          </a:p>
          <a:p>
            <a:pPr marL="457200" lvl="1" indent="0" algn="ctr">
              <a:buNone/>
            </a:pPr>
            <a:r>
              <a:rPr lang="en-GB" dirty="0" smtClean="0"/>
              <a:t>REGISTREREN</a:t>
            </a:r>
          </a:p>
          <a:p>
            <a:endParaRPr lang="en-GB" dirty="0"/>
          </a:p>
        </p:txBody>
      </p:sp>
      <p:pic>
        <p:nvPicPr>
          <p:cNvPr id="4" name="Afbeelding 3"/>
          <p:cNvPicPr>
            <a:picLocks noChangeAspect="1"/>
          </p:cNvPicPr>
          <p:nvPr/>
        </p:nvPicPr>
        <p:blipFill>
          <a:blip r:embed="rId3"/>
          <a:stretch>
            <a:fillRect/>
          </a:stretch>
        </p:blipFill>
        <p:spPr>
          <a:xfrm>
            <a:off x="6411711" y="188640"/>
            <a:ext cx="2408761" cy="6480720"/>
          </a:xfrm>
          <a:prstGeom prst="rect">
            <a:avLst/>
          </a:prstGeom>
        </p:spPr>
      </p:pic>
      <p:sp>
        <p:nvSpPr>
          <p:cNvPr id="7" name="Rechthoek 6"/>
          <p:cNvSpPr/>
          <p:nvPr/>
        </p:nvSpPr>
        <p:spPr>
          <a:xfrm>
            <a:off x="2555776" y="4941168"/>
            <a:ext cx="2232248" cy="576064"/>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Rechthoek 7"/>
          <p:cNvSpPr/>
          <p:nvPr/>
        </p:nvSpPr>
        <p:spPr>
          <a:xfrm>
            <a:off x="7956376" y="5085184"/>
            <a:ext cx="864096" cy="360040"/>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Rechthoek 8"/>
          <p:cNvSpPr/>
          <p:nvPr/>
        </p:nvSpPr>
        <p:spPr>
          <a:xfrm>
            <a:off x="7956376" y="6309320"/>
            <a:ext cx="864096" cy="360040"/>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0" name="Afbeelding 9"/>
          <p:cNvPicPr>
            <a:picLocks noChangeAspect="1"/>
          </p:cNvPicPr>
          <p:nvPr/>
        </p:nvPicPr>
        <p:blipFill>
          <a:blip r:embed="rId4"/>
          <a:stretch>
            <a:fillRect/>
          </a:stretch>
        </p:blipFill>
        <p:spPr>
          <a:xfrm>
            <a:off x="7404100" y="6711776"/>
            <a:ext cx="1676400" cy="101600"/>
          </a:xfrm>
          <a:prstGeom prst="rect">
            <a:avLst/>
          </a:prstGeom>
        </p:spPr>
      </p:pic>
      <p:pic>
        <p:nvPicPr>
          <p:cNvPr id="11" name="Afbeelding 10"/>
          <p:cNvPicPr>
            <a:picLocks noChangeAspect="1"/>
          </p:cNvPicPr>
          <p:nvPr/>
        </p:nvPicPr>
        <p:blipFill>
          <a:blip r:embed="rId5"/>
          <a:stretch>
            <a:fillRect/>
          </a:stretch>
        </p:blipFill>
        <p:spPr>
          <a:xfrm>
            <a:off x="35496" y="5282841"/>
            <a:ext cx="2006724" cy="1602543"/>
          </a:xfrm>
          <a:prstGeom prst="rect">
            <a:avLst/>
          </a:prstGeom>
        </p:spPr>
      </p:pic>
    </p:spTree>
    <p:extLst>
      <p:ext uri="{BB962C8B-B14F-4D97-AF65-F5344CB8AC3E}">
        <p14:creationId xmlns:p14="http://schemas.microsoft.com/office/powerpoint/2010/main" val="41943809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11" presetID="6" presetClass="entr" presetSubtype="32"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out)">
                                      <p:cBhvr>
                                        <p:cTn id="13" dur="1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32"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out)">
                                      <p:cBhvr>
                                        <p:cTn id="18" dur="1000"/>
                                        <p:tgtEl>
                                          <p:spTgt spid="4"/>
                                        </p:tgtEl>
                                      </p:cBhvr>
                                    </p:animEffect>
                                  </p:childTnLst>
                                </p:cTn>
                              </p:par>
                              <p:par>
                                <p:cTn id="19" presetID="6" presetClass="entr" presetSubtype="3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ircle(out)">
                                      <p:cBhvr>
                                        <p:cTn id="21" dur="1000"/>
                                        <p:tgtEl>
                                          <p:spTgt spid="8"/>
                                        </p:tgtEl>
                                      </p:cBhvr>
                                    </p:animEffect>
                                  </p:childTnLst>
                                </p:cTn>
                              </p:par>
                              <p:par>
                                <p:cTn id="22" presetID="6" presetClass="entr" presetSubtype="32"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out)">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p:bldP spid="7"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88640"/>
            <a:ext cx="8229600" cy="1143000"/>
          </a:xfrm>
        </p:spPr>
        <p:txBody>
          <a:bodyPr/>
          <a:lstStyle/>
          <a:p>
            <a:r>
              <a:rPr lang="en-GB" dirty="0" err="1" smtClean="0"/>
              <a:t>Toekomst</a:t>
            </a:r>
            <a:endParaRPr lang="en-GB" dirty="0"/>
          </a:p>
        </p:txBody>
      </p:sp>
      <p:pic>
        <p:nvPicPr>
          <p:cNvPr id="6" name="Afbeelding 5"/>
          <p:cNvPicPr>
            <a:picLocks noChangeAspect="1"/>
          </p:cNvPicPr>
          <p:nvPr/>
        </p:nvPicPr>
        <p:blipFill>
          <a:blip r:embed="rId3"/>
          <a:stretch>
            <a:fillRect/>
          </a:stretch>
        </p:blipFill>
        <p:spPr>
          <a:xfrm>
            <a:off x="7404100" y="6711776"/>
            <a:ext cx="1676400" cy="101600"/>
          </a:xfrm>
          <a:prstGeom prst="rect">
            <a:avLst/>
          </a:prstGeom>
        </p:spPr>
      </p:pic>
      <p:pic>
        <p:nvPicPr>
          <p:cNvPr id="7" name="Afbeelding 6" descr="brein puzze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16" y="1844824"/>
            <a:ext cx="3659088" cy="3659088"/>
          </a:xfrm>
          <a:prstGeom prst="rect">
            <a:avLst/>
          </a:prstGeom>
        </p:spPr>
      </p:pic>
      <p:sp>
        <p:nvSpPr>
          <p:cNvPr id="8" name="Pijl links 7"/>
          <p:cNvSpPr/>
          <p:nvPr/>
        </p:nvSpPr>
        <p:spPr>
          <a:xfrm>
            <a:off x="3779912" y="2996952"/>
            <a:ext cx="1296144" cy="1152128"/>
          </a:xfrm>
          <a:prstGeom prst="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Tekstvak 8"/>
          <p:cNvSpPr txBox="1"/>
          <p:nvPr/>
        </p:nvSpPr>
        <p:spPr>
          <a:xfrm>
            <a:off x="5076056" y="2744341"/>
            <a:ext cx="3932436" cy="1692771"/>
          </a:xfrm>
          <a:prstGeom prst="rect">
            <a:avLst/>
          </a:prstGeom>
          <a:noFill/>
        </p:spPr>
        <p:txBody>
          <a:bodyPr wrap="square" rtlCol="0">
            <a:spAutoFit/>
          </a:bodyPr>
          <a:lstStyle/>
          <a:p>
            <a:pPr marL="285750" indent="-285750">
              <a:buFont typeface="Arial"/>
              <a:buChar char="•"/>
            </a:pPr>
            <a:r>
              <a:rPr lang="nl-NL" sz="2600" dirty="0" smtClean="0">
                <a:latin typeface="Wingdings"/>
                <a:ea typeface="Wingdings"/>
                <a:cs typeface="Wingdings"/>
                <a:sym typeface="Wingdings"/>
              </a:rPr>
              <a:t></a:t>
            </a:r>
            <a:r>
              <a:rPr lang="nl-NL" sz="2600" dirty="0" smtClean="0"/>
              <a:t>patiënten</a:t>
            </a:r>
          </a:p>
          <a:p>
            <a:pPr marL="285750" indent="-285750">
              <a:buFont typeface="Arial"/>
              <a:buChar char="•"/>
            </a:pPr>
            <a:r>
              <a:rPr lang="nl-NL" sz="2600" dirty="0" smtClean="0">
                <a:latin typeface="Wingdings"/>
                <a:ea typeface="Wingdings"/>
                <a:cs typeface="Wingdings"/>
                <a:sym typeface="Wingdings"/>
              </a:rPr>
              <a:t></a:t>
            </a:r>
            <a:r>
              <a:rPr lang="nl-NL" sz="2600" dirty="0" err="1" smtClean="0"/>
              <a:t>DALY’s</a:t>
            </a:r>
            <a:endParaRPr lang="nl-NL" sz="2600" dirty="0" smtClean="0"/>
          </a:p>
          <a:p>
            <a:pPr marL="285750" indent="-285750">
              <a:buFont typeface="Arial"/>
              <a:buChar char="•"/>
            </a:pPr>
            <a:r>
              <a:rPr lang="nl-NL" sz="2600" dirty="0" smtClean="0">
                <a:latin typeface="Wingdings"/>
                <a:ea typeface="Wingdings"/>
                <a:cs typeface="Wingdings"/>
                <a:sym typeface="Wingdings"/>
              </a:rPr>
              <a:t></a:t>
            </a:r>
            <a:r>
              <a:rPr lang="nl-NL" sz="2600" dirty="0" err="1" smtClean="0"/>
              <a:t>QoL</a:t>
            </a:r>
            <a:endParaRPr lang="nl-NL" sz="2600" dirty="0" smtClean="0"/>
          </a:p>
          <a:p>
            <a:pPr marL="285750" indent="-285750">
              <a:buFont typeface="Arial"/>
              <a:buChar char="•"/>
            </a:pPr>
            <a:r>
              <a:rPr lang="nl-NL" sz="2600" dirty="0" smtClean="0">
                <a:latin typeface="Wingdings"/>
                <a:ea typeface="Wingdings"/>
                <a:cs typeface="Wingdings"/>
                <a:sym typeface="Wingdings"/>
              </a:rPr>
              <a:t></a:t>
            </a:r>
            <a:r>
              <a:rPr lang="nl-NL" sz="2600" dirty="0" err="1" smtClean="0"/>
              <a:t>Individualized</a:t>
            </a:r>
            <a:r>
              <a:rPr lang="nl-NL" sz="2600" dirty="0" smtClean="0"/>
              <a:t> </a:t>
            </a:r>
            <a:r>
              <a:rPr lang="nl-NL" sz="2600" dirty="0" err="1" smtClean="0"/>
              <a:t>medicine</a:t>
            </a:r>
            <a:endParaRPr lang="nl-NL" sz="2600" dirty="0"/>
          </a:p>
        </p:txBody>
      </p:sp>
      <p:sp>
        <p:nvSpPr>
          <p:cNvPr id="3" name="Afgeronde rechthoek 2"/>
          <p:cNvSpPr/>
          <p:nvPr/>
        </p:nvSpPr>
        <p:spPr>
          <a:xfrm>
            <a:off x="5032052" y="2708920"/>
            <a:ext cx="4004444" cy="1800200"/>
          </a:xfrm>
          <a:prstGeom prst="round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0" name="Afbeelding 9"/>
          <p:cNvPicPr>
            <a:picLocks noChangeAspect="1"/>
          </p:cNvPicPr>
          <p:nvPr/>
        </p:nvPicPr>
        <p:blipFill>
          <a:blip r:embed="rId5">
            <a:alphaModFix amt="85000"/>
            <a:lum/>
          </a:blip>
          <a:stretch>
            <a:fillRect/>
          </a:stretch>
        </p:blipFill>
        <p:spPr>
          <a:xfrm>
            <a:off x="1979712" y="2472119"/>
            <a:ext cx="1347112" cy="1100897"/>
          </a:xfrm>
          <a:prstGeom prst="rect">
            <a:avLst/>
          </a:prstGeom>
        </p:spPr>
      </p:pic>
    </p:spTree>
    <p:extLst>
      <p:ext uri="{BB962C8B-B14F-4D97-AF65-F5344CB8AC3E}">
        <p14:creationId xmlns:p14="http://schemas.microsoft.com/office/powerpoint/2010/main" val="35418319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out)">
                                      <p:cBhvr>
                                        <p:cTn id="7" dur="1000"/>
                                        <p:tgtEl>
                                          <p:spTgt spid="7"/>
                                        </p:tgtEl>
                                      </p:cBhvr>
                                    </p:animEffect>
                                  </p:childTnLst>
                                </p:cTn>
                              </p:par>
                            </p:childTnLst>
                          </p:cTn>
                        </p:par>
                        <p:par>
                          <p:cTn id="8" fill="hold">
                            <p:stCondLst>
                              <p:cond delay="1000"/>
                            </p:stCondLst>
                            <p:childTnLst>
                              <p:par>
                                <p:cTn id="9" presetID="6" presetClass="entr" presetSubtype="32" fill="hold" nodeType="afterEffect">
                                  <p:stCondLst>
                                    <p:cond delay="1000"/>
                                  </p:stCondLst>
                                  <p:childTnLst>
                                    <p:set>
                                      <p:cBhvr>
                                        <p:cTn id="10" dur="1" fill="hold">
                                          <p:stCondLst>
                                            <p:cond delay="0"/>
                                          </p:stCondLst>
                                        </p:cTn>
                                        <p:tgtEl>
                                          <p:spTgt spid="10"/>
                                        </p:tgtEl>
                                        <p:attrNameLst>
                                          <p:attrName>style.visibility</p:attrName>
                                        </p:attrNameLst>
                                      </p:cBhvr>
                                      <p:to>
                                        <p:strVal val="visible"/>
                                      </p:to>
                                    </p:set>
                                    <p:animEffect transition="in" filter="circle(out)">
                                      <p:cBhvr>
                                        <p:cTn id="11" dur="10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32"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out)">
                                      <p:cBhvr>
                                        <p:cTn id="16" dur="1000"/>
                                        <p:tgtEl>
                                          <p:spTgt spid="8"/>
                                        </p:tgtEl>
                                      </p:cBhvr>
                                    </p:animEffect>
                                  </p:childTnLst>
                                </p:cTn>
                              </p:par>
                            </p:childTnLst>
                          </p:cTn>
                        </p:par>
                        <p:par>
                          <p:cTn id="17" fill="hold">
                            <p:stCondLst>
                              <p:cond delay="1000"/>
                            </p:stCondLst>
                            <p:childTnLst>
                              <p:par>
                                <p:cTn id="18" presetID="12" presetClass="entr" presetSubtype="4" fill="hold" grpId="0" nodeType="afterEffect">
                                  <p:stCondLst>
                                    <p:cond delay="100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1000"/>
                                        <p:tgtEl>
                                          <p:spTgt spid="9"/>
                                        </p:tgtEl>
                                        <p:attrNameLst>
                                          <p:attrName>ppt_y</p:attrName>
                                        </p:attrNameLst>
                                      </p:cBhvr>
                                      <p:tavLst>
                                        <p:tav tm="0">
                                          <p:val>
                                            <p:strVal val="#ppt_y+#ppt_h*1.125000"/>
                                          </p:val>
                                        </p:tav>
                                        <p:tav tm="100000">
                                          <p:val>
                                            <p:strVal val="#ppt_y"/>
                                          </p:val>
                                        </p:tav>
                                      </p:tavLst>
                                    </p:anim>
                                    <p:animEffect transition="in" filter="wipe(up)">
                                      <p:cBhvr>
                                        <p:cTn id="21" dur="1000"/>
                                        <p:tgtEl>
                                          <p:spTgt spid="9"/>
                                        </p:tgtEl>
                                      </p:cBhvr>
                                    </p:animEffect>
                                  </p:childTnLst>
                                </p:cTn>
                              </p:par>
                              <p:par>
                                <p:cTn id="22" presetID="6" presetClass="entr" presetSubtype="32" fill="hold" grpId="0" nodeType="withEffect">
                                  <p:stCondLst>
                                    <p:cond delay="1000"/>
                                  </p:stCondLst>
                                  <p:childTnLst>
                                    <p:set>
                                      <p:cBhvr>
                                        <p:cTn id="23" dur="1" fill="hold">
                                          <p:stCondLst>
                                            <p:cond delay="0"/>
                                          </p:stCondLst>
                                        </p:cTn>
                                        <p:tgtEl>
                                          <p:spTgt spid="3"/>
                                        </p:tgtEl>
                                        <p:attrNameLst>
                                          <p:attrName>style.visibility</p:attrName>
                                        </p:attrNameLst>
                                      </p:cBhvr>
                                      <p:to>
                                        <p:strVal val="visible"/>
                                      </p:to>
                                    </p:set>
                                    <p:animEffect transition="in" filter="circle(out)">
                                      <p:cBhvr>
                                        <p:cTn id="2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2"/>
          <a:stretch>
            <a:fillRect/>
          </a:stretch>
        </p:blipFill>
        <p:spPr>
          <a:xfrm>
            <a:off x="107504" y="95855"/>
            <a:ext cx="2667496" cy="2130226"/>
          </a:xfrm>
          <a:prstGeom prst="rect">
            <a:avLst/>
          </a:prstGeom>
        </p:spPr>
      </p:pic>
      <p:pic>
        <p:nvPicPr>
          <p:cNvPr id="4" name="Afbeelding 3"/>
          <p:cNvPicPr>
            <a:picLocks noChangeAspect="1"/>
          </p:cNvPicPr>
          <p:nvPr/>
        </p:nvPicPr>
        <p:blipFill>
          <a:blip r:embed="rId3"/>
          <a:stretch>
            <a:fillRect/>
          </a:stretch>
        </p:blipFill>
        <p:spPr>
          <a:xfrm>
            <a:off x="6369000" y="4631919"/>
            <a:ext cx="2739504" cy="2181457"/>
          </a:xfrm>
          <a:prstGeom prst="rect">
            <a:avLst/>
          </a:prstGeom>
        </p:spPr>
      </p:pic>
      <p:pic>
        <p:nvPicPr>
          <p:cNvPr id="5" name="Afbeelding 4"/>
          <p:cNvPicPr>
            <a:picLocks noChangeAspect="1"/>
          </p:cNvPicPr>
          <p:nvPr/>
        </p:nvPicPr>
        <p:blipFill>
          <a:blip r:embed="rId4"/>
          <a:stretch>
            <a:fillRect/>
          </a:stretch>
        </p:blipFill>
        <p:spPr>
          <a:xfrm>
            <a:off x="7404100" y="6711776"/>
            <a:ext cx="1676400" cy="101600"/>
          </a:xfrm>
          <a:prstGeom prst="rect">
            <a:avLst/>
          </a:prstGeom>
        </p:spPr>
      </p:pic>
      <p:sp>
        <p:nvSpPr>
          <p:cNvPr id="7" name="Tekstvak 6">
            <a:hlinkClick r:id="rId5" tooltip="Donoren"/>
          </p:cNvPr>
          <p:cNvSpPr txBox="1"/>
          <p:nvPr/>
        </p:nvSpPr>
        <p:spPr>
          <a:xfrm>
            <a:off x="2980515" y="2947591"/>
            <a:ext cx="3384376" cy="769441"/>
          </a:xfrm>
          <a:prstGeom prst="rect">
            <a:avLst/>
          </a:prstGeom>
          <a:noFill/>
        </p:spPr>
        <p:txBody>
          <a:bodyPr wrap="square" rtlCol="0">
            <a:spAutoFit/>
          </a:bodyPr>
          <a:lstStyle/>
          <a:p>
            <a:pPr algn="ctr"/>
            <a:r>
              <a:rPr lang="en-GB" sz="4400" dirty="0" err="1" smtClean="0"/>
              <a:t>Donoren</a:t>
            </a:r>
            <a:endParaRPr lang="en-GB" sz="4400" dirty="0"/>
          </a:p>
        </p:txBody>
      </p:sp>
    </p:spTree>
    <p:extLst>
      <p:ext uri="{BB962C8B-B14F-4D97-AF65-F5344CB8AC3E}">
        <p14:creationId xmlns:p14="http://schemas.microsoft.com/office/powerpoint/2010/main" val="239820381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1000"/>
                                        <p:tgtEl>
                                          <p:spTgt spid="3"/>
                                        </p:tgtEl>
                                      </p:cBhvr>
                                    </p:animEffect>
                                  </p:childTnLst>
                                </p:cTn>
                              </p:par>
                              <p:par>
                                <p:cTn id="8" presetID="2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edge">
                                      <p:cBhvr>
                                        <p:cTn id="10" dur="1000"/>
                                        <p:tgtEl>
                                          <p:spTgt spid="4"/>
                                        </p:tgtEl>
                                      </p:cBhvr>
                                    </p:animEffect>
                                  </p:childTnLst>
                                </p:cTn>
                              </p:par>
                              <p:par>
                                <p:cTn id="11" presetID="1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p:tgtEl>
                                          <p:spTgt spid="7"/>
                                        </p:tgtEl>
                                        <p:attrNameLst>
                                          <p:attrName>ppt_y</p:attrName>
                                        </p:attrNameLst>
                                      </p:cBhvr>
                                      <p:tavLst>
                                        <p:tav tm="0">
                                          <p:val>
                                            <p:strVal val="#ppt_y+#ppt_h*1.125000"/>
                                          </p:val>
                                        </p:tav>
                                        <p:tav tm="100000">
                                          <p:val>
                                            <p:strVal val="#ppt_y"/>
                                          </p:val>
                                        </p:tav>
                                      </p:tavLst>
                                    </p:anim>
                                    <p:animEffect transition="in" filter="wipe(up)">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xit" presetSubtype="4" fill="hold" grpId="1" nodeType="clickEffect">
                                  <p:stCondLst>
                                    <p:cond delay="0"/>
                                  </p:stCondLst>
                                  <p:childTnLst>
                                    <p:anim calcmode="lin" valueType="num">
                                      <p:cBhvr additive="base">
                                        <p:cTn id="18" dur="1000"/>
                                        <p:tgtEl>
                                          <p:spTgt spid="7"/>
                                        </p:tgtEl>
                                        <p:attrNameLst>
                                          <p:attrName>ppt_y</p:attrName>
                                        </p:attrNameLst>
                                      </p:cBhvr>
                                      <p:tavLst>
                                        <p:tav tm="0">
                                          <p:val>
                                            <p:strVal val="#ppt_y"/>
                                          </p:val>
                                        </p:tav>
                                        <p:tav tm="100000">
                                          <p:val>
                                            <p:strVal val="#ppt_y+#ppt_h*1.125000"/>
                                          </p:val>
                                        </p:tav>
                                      </p:tavLst>
                                    </p:anim>
                                    <p:animEffect transition="out" filter="wipe(down)">
                                      <p:cBhvr>
                                        <p:cTn id="19" dur="1000"/>
                                        <p:tgtEl>
                                          <p:spTgt spid="7"/>
                                        </p:tgtEl>
                                      </p:cBhvr>
                                    </p:animEffect>
                                    <p:set>
                                      <p:cBhvr>
                                        <p:cTn id="20"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err="1" smtClean="0"/>
              <a:t>Aanleiding</a:t>
            </a:r>
            <a:endParaRPr lang="en-GB" dirty="0"/>
          </a:p>
        </p:txBody>
      </p:sp>
      <p:sp>
        <p:nvSpPr>
          <p:cNvPr id="9" name="Afgeronde rechthoek 8"/>
          <p:cNvSpPr/>
          <p:nvPr/>
        </p:nvSpPr>
        <p:spPr>
          <a:xfrm>
            <a:off x="184596" y="3140968"/>
            <a:ext cx="8851900" cy="1176228"/>
          </a:xfrm>
          <a:prstGeom prst="roundRect">
            <a:avLst/>
          </a:prstGeom>
          <a:solidFill>
            <a:schemeClr val="accent2">
              <a:lumMod val="60000"/>
              <a:lumOff val="40000"/>
            </a:schemeClr>
          </a:solidFill>
          <a:ln>
            <a:solidFill>
              <a:schemeClr val="bg1">
                <a:lumMod val="95000"/>
              </a:schemeClr>
            </a:solidFill>
          </a:ln>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Rechthoek 9"/>
          <p:cNvSpPr/>
          <p:nvPr/>
        </p:nvSpPr>
        <p:spPr>
          <a:xfrm>
            <a:off x="251520" y="3429000"/>
            <a:ext cx="8784976" cy="461665"/>
          </a:xfrm>
          <a:prstGeom prst="rect">
            <a:avLst/>
          </a:prstGeom>
        </p:spPr>
        <p:txBody>
          <a:bodyPr wrap="square">
            <a:spAutoFit/>
          </a:bodyPr>
          <a:lstStyle/>
          <a:p>
            <a:pPr algn="ctr"/>
            <a:r>
              <a:rPr lang="en-GB" sz="2400" b="1" cap="all" dirty="0" err="1" smtClean="0">
                <a:ln w="9000" cmpd="sng">
                  <a:solidFill>
                    <a:schemeClr val="accent4">
                      <a:shade val="50000"/>
                      <a:satMod val="120000"/>
                    </a:schemeClr>
                  </a:solidFill>
                  <a:prstDash val="solid"/>
                </a:ln>
                <a:effectLst>
                  <a:reflection blurRad="12700" stA="28000" endPos="45000" dist="1000" dir="5400000" sy="-100000" algn="bl" rotWithShape="0"/>
                </a:effectLst>
              </a:rPr>
              <a:t>Uitgaven</a:t>
            </a:r>
            <a:r>
              <a:rPr lang="en-GB" sz="2400" b="1" cap="all" dirty="0" smtClean="0">
                <a:ln w="9000" cmpd="sng">
                  <a:solidFill>
                    <a:schemeClr val="accent4">
                      <a:shade val="50000"/>
                      <a:satMod val="120000"/>
                    </a:schemeClr>
                  </a:solidFill>
                  <a:prstDash val="solid"/>
                </a:ln>
                <a:effectLst>
                  <a:reflection blurRad="12700" stA="28000" endPos="45000" dist="1000" dir="5400000" sy="-100000" algn="bl" rotWithShape="0"/>
                </a:effectLst>
              </a:rPr>
              <a:t> </a:t>
            </a:r>
            <a:r>
              <a:rPr lang="en-GB" sz="2400" b="1" cap="all" dirty="0" err="1" smtClean="0">
                <a:ln w="9000" cmpd="sng">
                  <a:solidFill>
                    <a:schemeClr val="accent4">
                      <a:shade val="50000"/>
                      <a:satMod val="120000"/>
                    </a:schemeClr>
                  </a:solidFill>
                  <a:prstDash val="solid"/>
                </a:ln>
                <a:effectLst>
                  <a:reflection blurRad="12700" stA="28000" endPos="45000" dist="1000" dir="5400000" sy="-100000" algn="bl" rotWithShape="0"/>
                </a:effectLst>
              </a:rPr>
              <a:t>ggz</a:t>
            </a:r>
            <a:r>
              <a:rPr lang="en-GB" sz="2400" b="1" cap="all" dirty="0" smtClean="0">
                <a:ln w="9000" cmpd="sng">
                  <a:solidFill>
                    <a:schemeClr val="accent4">
                      <a:shade val="50000"/>
                      <a:satMod val="120000"/>
                    </a:schemeClr>
                  </a:solidFill>
                  <a:prstDash val="solid"/>
                </a:ln>
                <a:effectLst>
                  <a:reflection blurRad="12700" stA="28000" endPos="45000" dist="1000" dir="5400000" sy="-100000" algn="bl" rotWithShape="0"/>
                </a:effectLst>
              </a:rPr>
              <a:t> in 2012 in </a:t>
            </a:r>
            <a:r>
              <a:rPr lang="en-GB" sz="2400" b="1" cap="all" dirty="0" err="1" smtClean="0">
                <a:ln w="9000" cmpd="sng">
                  <a:solidFill>
                    <a:schemeClr val="accent4">
                      <a:shade val="50000"/>
                      <a:satMod val="120000"/>
                    </a:schemeClr>
                  </a:solidFill>
                  <a:prstDash val="solid"/>
                </a:ln>
                <a:effectLst>
                  <a:reflection blurRad="12700" stA="28000" endPos="45000" dist="1000" dir="5400000" sy="-100000" algn="bl" rotWithShape="0"/>
                </a:effectLst>
              </a:rPr>
              <a:t>nederland</a:t>
            </a:r>
            <a:r>
              <a:rPr lang="en-GB" sz="2400" b="1" cap="all" dirty="0" smtClean="0">
                <a:ln w="9000" cmpd="sng">
                  <a:solidFill>
                    <a:schemeClr val="accent4">
                      <a:shade val="50000"/>
                      <a:satMod val="120000"/>
                    </a:schemeClr>
                  </a:solidFill>
                  <a:prstDash val="solid"/>
                </a:ln>
                <a:effectLst>
                  <a:reflection blurRad="12700" stA="28000" endPos="45000" dist="1000" dir="5400000" sy="-100000" algn="bl" rotWithShape="0"/>
                </a:effectLst>
              </a:rPr>
              <a:t>: 5.7 </a:t>
            </a:r>
            <a:r>
              <a:rPr lang="en-GB" sz="2400" b="1" cap="all" dirty="0" err="1" smtClean="0">
                <a:ln w="9000" cmpd="sng">
                  <a:solidFill>
                    <a:schemeClr val="accent4">
                      <a:shade val="50000"/>
                      <a:satMod val="120000"/>
                    </a:schemeClr>
                  </a:solidFill>
                  <a:prstDash val="solid"/>
                </a:ln>
                <a:effectLst>
                  <a:reflection blurRad="12700" stA="28000" endPos="45000" dist="1000" dir="5400000" sy="-100000" algn="bl" rotWithShape="0"/>
                </a:effectLst>
              </a:rPr>
              <a:t>miljard</a:t>
            </a:r>
            <a:r>
              <a:rPr lang="en-GB" sz="2400" b="1" cap="all" dirty="0" smtClean="0">
                <a:ln w="9000" cmpd="sng">
                  <a:solidFill>
                    <a:schemeClr val="accent4">
                      <a:shade val="50000"/>
                      <a:satMod val="120000"/>
                    </a:schemeClr>
                  </a:solidFill>
                  <a:prstDash val="solid"/>
                </a:ln>
                <a:effectLst>
                  <a:reflection blurRad="12700" stA="28000" endPos="45000" dist="1000" dir="5400000" sy="-100000" algn="bl" rotWithShape="0"/>
                </a:effectLst>
              </a:rPr>
              <a:t> euro</a:t>
            </a:r>
            <a:endParaRPr lang="en-GB" sz="2400" b="1" cap="all" dirty="0">
              <a:ln w="9000" cmpd="sng">
                <a:solidFill>
                  <a:schemeClr val="accent4">
                    <a:shade val="50000"/>
                    <a:satMod val="120000"/>
                  </a:schemeClr>
                </a:solidFill>
                <a:prstDash val="solid"/>
              </a:ln>
              <a:effectLst>
                <a:reflection blurRad="12700" stA="28000" endPos="45000" dist="1000" dir="5400000" sy="-100000" algn="bl" rotWithShape="0"/>
              </a:effectLst>
            </a:endParaRPr>
          </a:p>
        </p:txBody>
      </p:sp>
      <p:sp>
        <p:nvSpPr>
          <p:cNvPr id="11" name="Afgeronde rechthoek 10"/>
          <p:cNvSpPr/>
          <p:nvPr/>
        </p:nvSpPr>
        <p:spPr>
          <a:xfrm>
            <a:off x="251520" y="4821252"/>
            <a:ext cx="8784976" cy="1200328"/>
          </a:xfrm>
          <a:prstGeom prst="roundRect">
            <a:avLst/>
          </a:prstGeom>
          <a:solidFill>
            <a:schemeClr val="accent2">
              <a:lumMod val="60000"/>
              <a:lumOff val="40000"/>
            </a:schemeClr>
          </a:solidFill>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Rechthoek 12"/>
          <p:cNvSpPr/>
          <p:nvPr/>
        </p:nvSpPr>
        <p:spPr>
          <a:xfrm>
            <a:off x="403920" y="5013176"/>
            <a:ext cx="8784976" cy="830997"/>
          </a:xfrm>
          <a:prstGeom prst="rect">
            <a:avLst/>
          </a:prstGeom>
        </p:spPr>
        <p:txBody>
          <a:bodyPr wrap="square">
            <a:spAutoFit/>
          </a:bodyPr>
          <a:lstStyle/>
          <a:p>
            <a:pPr algn="ctr"/>
            <a:r>
              <a:rPr lang="en-GB" sz="2400" b="1" cap="all" dirty="0" smtClean="0">
                <a:ln w="9000" cmpd="sng">
                  <a:solidFill>
                    <a:schemeClr val="accent4">
                      <a:shade val="50000"/>
                      <a:satMod val="120000"/>
                    </a:schemeClr>
                  </a:solidFill>
                  <a:prstDash val="solid"/>
                </a:ln>
                <a:effectLst>
                  <a:reflection blurRad="12700" stA="28000" endPos="45000" dist="1000" dir="5400000" sy="-100000" algn="bl" rotWithShape="0"/>
                </a:effectLst>
              </a:rPr>
              <a:t>DALY’s: 1: </a:t>
            </a:r>
            <a:r>
              <a:rPr lang="en-GB" sz="2400" b="1" cap="all" dirty="0" err="1" smtClean="0">
                <a:ln w="9000" cmpd="sng">
                  <a:solidFill>
                    <a:schemeClr val="accent4">
                      <a:shade val="50000"/>
                      <a:satMod val="120000"/>
                    </a:schemeClr>
                  </a:solidFill>
                  <a:prstDash val="solid"/>
                </a:ln>
                <a:effectLst>
                  <a:reflection blurRad="12700" stA="28000" endPos="45000" dist="1000" dir="5400000" sy="-100000" algn="bl" rotWithShape="0"/>
                </a:effectLst>
              </a:rPr>
              <a:t>hartvaatstelsel</a:t>
            </a:r>
            <a:r>
              <a:rPr lang="en-GB" sz="2400" b="1" cap="all" dirty="0" smtClean="0">
                <a:ln w="9000" cmpd="sng">
                  <a:solidFill>
                    <a:schemeClr val="accent4">
                      <a:shade val="50000"/>
                      <a:satMod val="120000"/>
                    </a:schemeClr>
                  </a:solidFill>
                  <a:prstDash val="solid"/>
                </a:ln>
                <a:effectLst>
                  <a:reflection blurRad="12700" stA="28000" endPos="45000" dist="1000" dir="5400000" sy="-100000" algn="bl" rotWithShape="0"/>
                </a:effectLst>
              </a:rPr>
              <a:t>, </a:t>
            </a:r>
            <a:r>
              <a:rPr lang="en-GB" sz="2400" b="1" u="sng" cap="all" dirty="0" smtClean="0">
                <a:ln w="9000" cmpd="sng">
                  <a:solidFill>
                    <a:schemeClr val="accent4">
                      <a:shade val="50000"/>
                      <a:satMod val="120000"/>
                    </a:schemeClr>
                  </a:solidFill>
                  <a:prstDash val="solid"/>
                </a:ln>
                <a:effectLst>
                  <a:reflection blurRad="12700" stA="28000" endPos="45000" dist="1000" dir="5400000" sy="-100000" algn="bl" rotWithShape="0"/>
                </a:effectLst>
              </a:rPr>
              <a:t>2: </a:t>
            </a:r>
            <a:r>
              <a:rPr lang="en-GB" sz="2400" b="1" u="sng" cap="all" dirty="0" err="1" smtClean="0">
                <a:ln w="9000" cmpd="sng">
                  <a:solidFill>
                    <a:schemeClr val="accent4">
                      <a:shade val="50000"/>
                      <a:satMod val="120000"/>
                    </a:schemeClr>
                  </a:solidFill>
                  <a:prstDash val="solid"/>
                </a:ln>
                <a:effectLst>
                  <a:reflection blurRad="12700" stA="28000" endPos="45000" dist="1000" dir="5400000" sy="-100000" algn="bl" rotWithShape="0"/>
                </a:effectLst>
              </a:rPr>
              <a:t>psychische</a:t>
            </a:r>
            <a:r>
              <a:rPr lang="en-GB" sz="2400" b="1" u="sng" cap="all" dirty="0" smtClean="0">
                <a:ln w="9000" cmpd="sng">
                  <a:solidFill>
                    <a:schemeClr val="accent4">
                      <a:shade val="50000"/>
                      <a:satMod val="120000"/>
                    </a:schemeClr>
                  </a:solidFill>
                  <a:prstDash val="solid"/>
                </a:ln>
                <a:effectLst>
                  <a:reflection blurRad="12700" stA="28000" endPos="45000" dist="1000" dir="5400000" sy="-100000" algn="bl" rotWithShape="0"/>
                </a:effectLst>
              </a:rPr>
              <a:t> </a:t>
            </a:r>
            <a:r>
              <a:rPr lang="en-GB" sz="2400" b="1" u="sng" cap="all" dirty="0" err="1" smtClean="0">
                <a:ln w="9000" cmpd="sng">
                  <a:solidFill>
                    <a:schemeClr val="accent4">
                      <a:shade val="50000"/>
                      <a:satMod val="120000"/>
                    </a:schemeClr>
                  </a:solidFill>
                  <a:prstDash val="solid"/>
                </a:ln>
                <a:effectLst>
                  <a:reflection blurRad="12700" stA="28000" endPos="45000" dist="1000" dir="5400000" sy="-100000" algn="bl" rotWithShape="0"/>
                </a:effectLst>
              </a:rPr>
              <a:t>stoornissen</a:t>
            </a:r>
            <a:r>
              <a:rPr lang="en-GB" sz="2400" b="1" cap="all" dirty="0" smtClean="0">
                <a:ln w="9000" cmpd="sng">
                  <a:solidFill>
                    <a:schemeClr val="accent4">
                      <a:shade val="50000"/>
                      <a:satMod val="120000"/>
                    </a:schemeClr>
                  </a:solidFill>
                  <a:prstDash val="solid"/>
                </a:ln>
                <a:effectLst>
                  <a:reflection blurRad="12700" stA="28000" endPos="45000" dist="1000" dir="5400000" sy="-100000" algn="bl" rotWithShape="0"/>
                </a:effectLst>
              </a:rPr>
              <a:t>: 3: </a:t>
            </a:r>
            <a:r>
              <a:rPr lang="en-GB" sz="2400" b="1" cap="all" dirty="0" err="1" smtClean="0">
                <a:ln w="9000" cmpd="sng">
                  <a:solidFill>
                    <a:schemeClr val="accent4">
                      <a:shade val="50000"/>
                      <a:satMod val="120000"/>
                    </a:schemeClr>
                  </a:solidFill>
                  <a:prstDash val="solid"/>
                </a:ln>
                <a:effectLst>
                  <a:reflection blurRad="12700" stA="28000" endPos="45000" dist="1000" dir="5400000" sy="-100000" algn="bl" rotWithShape="0"/>
                </a:effectLst>
              </a:rPr>
              <a:t>nieuwvormingen</a:t>
            </a:r>
            <a:endParaRPr lang="en-GB" sz="2400" b="1" cap="all" dirty="0">
              <a:ln w="9000" cmpd="sng">
                <a:solidFill>
                  <a:schemeClr val="accent4">
                    <a:shade val="50000"/>
                    <a:satMod val="120000"/>
                  </a:schemeClr>
                </a:solidFill>
                <a:prstDash val="solid"/>
              </a:ln>
              <a:effectLst>
                <a:reflection blurRad="12700" stA="28000" endPos="45000" dist="1000" dir="5400000" sy="-100000" algn="bl" rotWithShape="0"/>
              </a:effectLst>
            </a:endParaRPr>
          </a:p>
        </p:txBody>
      </p:sp>
      <p:sp>
        <p:nvSpPr>
          <p:cNvPr id="15" name="Afgeronde rechthoek 14"/>
          <p:cNvSpPr/>
          <p:nvPr/>
        </p:nvSpPr>
        <p:spPr>
          <a:xfrm>
            <a:off x="179512" y="1340768"/>
            <a:ext cx="8851900" cy="1176228"/>
          </a:xfrm>
          <a:prstGeom prst="roundRect">
            <a:avLst/>
          </a:prstGeom>
          <a:solidFill>
            <a:schemeClr val="accent2">
              <a:lumMod val="60000"/>
              <a:lumOff val="40000"/>
            </a:schemeClr>
          </a:solidFill>
          <a:ln>
            <a:solidFill>
              <a:schemeClr val="bg1">
                <a:lumMod val="95000"/>
              </a:schemeClr>
            </a:solidFill>
          </a:ln>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Rechthoek 13"/>
          <p:cNvSpPr/>
          <p:nvPr/>
        </p:nvSpPr>
        <p:spPr>
          <a:xfrm>
            <a:off x="152400" y="1196752"/>
            <a:ext cx="8884096" cy="1107996"/>
          </a:xfrm>
          <a:prstGeom prst="rect">
            <a:avLst/>
          </a:prstGeom>
        </p:spPr>
        <p:txBody>
          <a:bodyPr wrap="square">
            <a:spAutoFit/>
          </a:bodyPr>
          <a:lstStyle/>
          <a:p>
            <a:pPr algn="ctr"/>
            <a:endParaRPr lang="en-GB" dirty="0"/>
          </a:p>
          <a:p>
            <a:pPr algn="ctr"/>
            <a:r>
              <a:rPr lang="en-GB" sz="2400" b="1" cap="all" dirty="0">
                <a:ln w="9000" cmpd="sng">
                  <a:solidFill>
                    <a:schemeClr val="accent4">
                      <a:shade val="50000"/>
                      <a:satMod val="120000"/>
                    </a:schemeClr>
                  </a:solidFill>
                  <a:prstDash val="solid"/>
                </a:ln>
                <a:effectLst>
                  <a:reflection blurRad="12700" stA="28000" endPos="45000" dist="1000" dir="5400000" sy="-100000" algn="bl" rotWithShape="0"/>
                </a:effectLst>
              </a:rPr>
              <a:t>NEMESIS </a:t>
            </a:r>
            <a:r>
              <a:rPr lang="en-GB" sz="2400" b="1" cap="all" dirty="0" err="1">
                <a:ln w="9000" cmpd="sng">
                  <a:solidFill>
                    <a:schemeClr val="accent4">
                      <a:shade val="50000"/>
                      <a:satMod val="120000"/>
                    </a:schemeClr>
                  </a:solidFill>
                  <a:prstDash val="solid"/>
                </a:ln>
                <a:effectLst>
                  <a:reflection blurRad="12700" stA="28000" endPos="45000" dist="1000" dir="5400000" sy="-100000" algn="bl" rotWithShape="0"/>
                </a:effectLst>
              </a:rPr>
              <a:t>studie</a:t>
            </a:r>
            <a:r>
              <a:rPr lang="en-GB" sz="2400" b="1" cap="all" dirty="0">
                <a:ln w="9000" cmpd="sng">
                  <a:solidFill>
                    <a:schemeClr val="accent4">
                      <a:shade val="50000"/>
                      <a:satMod val="120000"/>
                    </a:schemeClr>
                  </a:solidFill>
                  <a:prstDash val="solid"/>
                </a:ln>
                <a:effectLst>
                  <a:reflection blurRad="12700" stA="28000" endPos="45000" dist="1000" dir="5400000" sy="-100000" algn="bl" rotWithShape="0"/>
                </a:effectLst>
              </a:rPr>
              <a:t>: 42,7% van de </a:t>
            </a:r>
            <a:r>
              <a:rPr lang="en-GB" sz="2400" b="1" cap="all" dirty="0" err="1">
                <a:ln w="9000" cmpd="sng">
                  <a:solidFill>
                    <a:schemeClr val="accent4">
                      <a:shade val="50000"/>
                      <a:satMod val="120000"/>
                    </a:schemeClr>
                  </a:solidFill>
                  <a:prstDash val="solid"/>
                </a:ln>
                <a:effectLst>
                  <a:reflection blurRad="12700" stA="28000" endPos="45000" dist="1000" dir="5400000" sy="-100000" algn="bl" rotWithShape="0"/>
                </a:effectLst>
              </a:rPr>
              <a:t>Nederlandse</a:t>
            </a:r>
            <a:r>
              <a:rPr lang="en-GB" sz="2400" b="1" cap="all" dirty="0">
                <a:ln w="9000" cmpd="sng">
                  <a:solidFill>
                    <a:schemeClr val="accent4">
                      <a:shade val="50000"/>
                      <a:satMod val="120000"/>
                    </a:schemeClr>
                  </a:solidFill>
                  <a:prstDash val="solid"/>
                </a:ln>
                <a:effectLst>
                  <a:reflection blurRad="12700" stA="28000" endPos="45000" dist="1000" dir="5400000" sy="-100000" algn="bl" rotWithShape="0"/>
                </a:effectLst>
              </a:rPr>
              <a:t> </a:t>
            </a:r>
            <a:r>
              <a:rPr lang="en-GB" sz="2400" b="1" cap="all" dirty="0" err="1">
                <a:ln w="9000" cmpd="sng">
                  <a:solidFill>
                    <a:schemeClr val="accent4">
                      <a:shade val="50000"/>
                      <a:satMod val="120000"/>
                    </a:schemeClr>
                  </a:solidFill>
                  <a:prstDash val="solid"/>
                </a:ln>
                <a:effectLst>
                  <a:reflection blurRad="12700" stA="28000" endPos="45000" dist="1000" dir="5400000" sy="-100000" algn="bl" rotWithShape="0"/>
                </a:effectLst>
              </a:rPr>
              <a:t>bevolking</a:t>
            </a:r>
            <a:r>
              <a:rPr lang="en-GB" sz="2400" b="1" cap="all" dirty="0">
                <a:ln w="9000" cmpd="sng">
                  <a:solidFill>
                    <a:schemeClr val="accent4">
                      <a:shade val="50000"/>
                      <a:satMod val="120000"/>
                    </a:schemeClr>
                  </a:solidFill>
                  <a:prstDash val="solid"/>
                </a:ln>
                <a:effectLst>
                  <a:reflection blurRad="12700" stA="28000" endPos="45000" dist="1000" dir="5400000" sy="-100000" algn="bl" rotWithShape="0"/>
                </a:effectLst>
              </a:rPr>
              <a:t> </a:t>
            </a:r>
            <a:r>
              <a:rPr lang="en-GB" sz="2400" b="1" cap="all" dirty="0" err="1">
                <a:ln w="9000" cmpd="sng">
                  <a:solidFill>
                    <a:schemeClr val="accent4">
                      <a:shade val="50000"/>
                      <a:satMod val="120000"/>
                    </a:schemeClr>
                  </a:solidFill>
                  <a:prstDash val="solid"/>
                </a:ln>
                <a:effectLst>
                  <a:reflection blurRad="12700" stA="28000" endPos="45000" dist="1000" dir="5400000" sy="-100000" algn="bl" rotWithShape="0"/>
                </a:effectLst>
              </a:rPr>
              <a:t>krijgt</a:t>
            </a:r>
            <a:r>
              <a:rPr lang="en-GB" sz="2400" b="1" cap="all" dirty="0">
                <a:ln w="9000" cmpd="sng">
                  <a:solidFill>
                    <a:schemeClr val="accent4">
                      <a:shade val="50000"/>
                      <a:satMod val="120000"/>
                    </a:schemeClr>
                  </a:solidFill>
                  <a:prstDash val="solid"/>
                </a:ln>
                <a:effectLst>
                  <a:reflection blurRad="12700" stA="28000" endPos="45000" dist="1000" dir="5400000" sy="-100000" algn="bl" rotWithShape="0"/>
                </a:effectLst>
              </a:rPr>
              <a:t> </a:t>
            </a:r>
            <a:r>
              <a:rPr lang="en-GB" sz="2400" b="1" cap="all" dirty="0" err="1">
                <a:ln w="9000" cmpd="sng">
                  <a:solidFill>
                    <a:schemeClr val="accent4">
                      <a:shade val="50000"/>
                      <a:satMod val="120000"/>
                    </a:schemeClr>
                  </a:solidFill>
                  <a:prstDash val="solid"/>
                </a:ln>
                <a:effectLst>
                  <a:reflection blurRad="12700" stA="28000" endPos="45000" dist="1000" dir="5400000" sy="-100000" algn="bl" rotWithShape="0"/>
                </a:effectLst>
              </a:rPr>
              <a:t>gedurende</a:t>
            </a:r>
            <a:r>
              <a:rPr lang="en-GB" sz="2400" b="1" cap="all" dirty="0">
                <a:ln w="9000" cmpd="sng">
                  <a:solidFill>
                    <a:schemeClr val="accent4">
                      <a:shade val="50000"/>
                      <a:satMod val="120000"/>
                    </a:schemeClr>
                  </a:solidFill>
                  <a:prstDash val="solid"/>
                </a:ln>
                <a:effectLst>
                  <a:reflection blurRad="12700" stA="28000" endPos="45000" dist="1000" dir="5400000" sy="-100000" algn="bl" rotWithShape="0"/>
                </a:effectLst>
              </a:rPr>
              <a:t> </a:t>
            </a:r>
            <a:r>
              <a:rPr lang="en-GB" sz="2400" b="1" cap="all" dirty="0" smtClean="0">
                <a:ln w="9000" cmpd="sng">
                  <a:solidFill>
                    <a:schemeClr val="accent4">
                      <a:shade val="50000"/>
                      <a:satMod val="120000"/>
                    </a:schemeClr>
                  </a:solidFill>
                  <a:prstDash val="solid"/>
                </a:ln>
                <a:effectLst>
                  <a:reflection blurRad="12700" stA="28000" endPos="45000" dist="1000" dir="5400000" sy="-100000" algn="bl" rotWithShape="0"/>
                </a:effectLst>
              </a:rPr>
              <a:t>het </a:t>
            </a:r>
            <a:r>
              <a:rPr lang="en-GB" sz="2400" b="1" cap="all" dirty="0" err="1" smtClean="0">
                <a:ln w="9000" cmpd="sng">
                  <a:solidFill>
                    <a:schemeClr val="accent4">
                      <a:shade val="50000"/>
                      <a:satMod val="120000"/>
                    </a:schemeClr>
                  </a:solidFill>
                  <a:prstDash val="solid"/>
                </a:ln>
                <a:effectLst>
                  <a:reflection blurRad="12700" stA="28000" endPos="45000" dist="1000" dir="5400000" sy="-100000" algn="bl" rotWithShape="0"/>
                </a:effectLst>
              </a:rPr>
              <a:t>leven</a:t>
            </a:r>
            <a:r>
              <a:rPr lang="en-GB" sz="2400" b="1" cap="all" dirty="0" smtClean="0">
                <a:ln w="9000" cmpd="sng">
                  <a:solidFill>
                    <a:schemeClr val="accent4">
                      <a:shade val="50000"/>
                      <a:satMod val="120000"/>
                    </a:schemeClr>
                  </a:solidFill>
                  <a:prstDash val="solid"/>
                </a:ln>
                <a:effectLst>
                  <a:reflection blurRad="12700" stA="28000" endPos="45000" dist="1000" dir="5400000" sy="-100000" algn="bl" rotWithShape="0"/>
                </a:effectLst>
              </a:rPr>
              <a:t> </a:t>
            </a:r>
            <a:r>
              <a:rPr lang="en-GB" sz="2400" b="1" cap="all" dirty="0" err="1">
                <a:ln w="9000" cmpd="sng">
                  <a:solidFill>
                    <a:schemeClr val="accent4">
                      <a:shade val="50000"/>
                      <a:satMod val="120000"/>
                    </a:schemeClr>
                  </a:solidFill>
                  <a:prstDash val="solid"/>
                </a:ln>
                <a:effectLst>
                  <a:reflection blurRad="12700" stA="28000" endPos="45000" dist="1000" dir="5400000" sy="-100000" algn="bl" rotWithShape="0"/>
                </a:effectLst>
              </a:rPr>
              <a:t>een</a:t>
            </a:r>
            <a:r>
              <a:rPr lang="en-GB" sz="2400" b="1" cap="all" dirty="0">
                <a:ln w="9000" cmpd="sng">
                  <a:solidFill>
                    <a:schemeClr val="accent4">
                      <a:shade val="50000"/>
                      <a:satMod val="120000"/>
                    </a:schemeClr>
                  </a:solidFill>
                  <a:prstDash val="solid"/>
                </a:ln>
                <a:effectLst>
                  <a:reflection blurRad="12700" stA="28000" endPos="45000" dist="1000" dir="5400000" sy="-100000" algn="bl" rotWithShape="0"/>
                </a:effectLst>
              </a:rPr>
              <a:t> </a:t>
            </a:r>
            <a:r>
              <a:rPr lang="en-GB" sz="2400" b="1" cap="all" dirty="0" err="1">
                <a:ln w="9000" cmpd="sng">
                  <a:solidFill>
                    <a:schemeClr val="accent4">
                      <a:shade val="50000"/>
                      <a:satMod val="120000"/>
                    </a:schemeClr>
                  </a:solidFill>
                  <a:prstDash val="solid"/>
                </a:ln>
                <a:effectLst>
                  <a:reflection blurRad="12700" stA="28000" endPos="45000" dist="1000" dir="5400000" sy="-100000" algn="bl" rotWithShape="0"/>
                </a:effectLst>
              </a:rPr>
              <a:t>psychiatrische</a:t>
            </a:r>
            <a:r>
              <a:rPr lang="en-GB" sz="2400" b="1" cap="all" dirty="0">
                <a:ln w="9000" cmpd="sng">
                  <a:solidFill>
                    <a:schemeClr val="accent4">
                      <a:shade val="50000"/>
                      <a:satMod val="120000"/>
                    </a:schemeClr>
                  </a:solidFill>
                  <a:prstDash val="solid"/>
                </a:ln>
                <a:effectLst>
                  <a:reflection blurRad="12700" stA="28000" endPos="45000" dist="1000" dir="5400000" sy="-100000" algn="bl" rotWithShape="0"/>
                </a:effectLst>
              </a:rPr>
              <a:t> diagnose.</a:t>
            </a:r>
          </a:p>
        </p:txBody>
      </p:sp>
    </p:spTree>
    <p:extLst>
      <p:ext uri="{BB962C8B-B14F-4D97-AF65-F5344CB8AC3E}">
        <p14:creationId xmlns:p14="http://schemas.microsoft.com/office/powerpoint/2010/main" val="42912553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11" presetID="6" presetClass="entr" presetSubtype="32"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ircle(out)">
                                      <p:cBhvr>
                                        <p:cTn id="13" dur="10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32"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out)">
                                      <p:cBhvr>
                                        <p:cTn id="18" dur="1000"/>
                                        <p:tgtEl>
                                          <p:spTgt spid="9"/>
                                        </p:tgtEl>
                                      </p:cBhvr>
                                    </p:animEffect>
                                  </p:childTnLst>
                                </p:cTn>
                              </p:par>
                              <p:par>
                                <p:cTn id="19" presetID="37"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900" decel="100000" fill="hold"/>
                                        <p:tgtEl>
                                          <p:spTgt spid="10"/>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32"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ircle(out)">
                                      <p:cBhvr>
                                        <p:cTn id="29" dur="1000"/>
                                        <p:tgtEl>
                                          <p:spTgt spid="11"/>
                                        </p:tgtEl>
                                      </p:cBhvr>
                                    </p:animEffect>
                                  </p:childTnLst>
                                </p:cTn>
                              </p:par>
                              <p:par>
                                <p:cTn id="30" presetID="37"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900" decel="100000" fill="hold"/>
                                        <p:tgtEl>
                                          <p:spTgt spid="13"/>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3" grpId="0"/>
      <p:bldP spid="15" grpId="0" animBg="1"/>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2"/>
          <a:stretch>
            <a:fillRect/>
          </a:stretch>
        </p:blipFill>
        <p:spPr>
          <a:xfrm>
            <a:off x="107504" y="95855"/>
            <a:ext cx="2667496" cy="2130226"/>
          </a:xfrm>
          <a:prstGeom prst="rect">
            <a:avLst/>
          </a:prstGeom>
        </p:spPr>
      </p:pic>
      <p:pic>
        <p:nvPicPr>
          <p:cNvPr id="4" name="Afbeelding 3"/>
          <p:cNvPicPr>
            <a:picLocks noChangeAspect="1"/>
          </p:cNvPicPr>
          <p:nvPr/>
        </p:nvPicPr>
        <p:blipFill>
          <a:blip r:embed="rId3"/>
          <a:stretch>
            <a:fillRect/>
          </a:stretch>
        </p:blipFill>
        <p:spPr>
          <a:xfrm>
            <a:off x="6369000" y="4631919"/>
            <a:ext cx="2739504" cy="2181457"/>
          </a:xfrm>
          <a:prstGeom prst="rect">
            <a:avLst/>
          </a:prstGeom>
        </p:spPr>
      </p:pic>
      <p:pic>
        <p:nvPicPr>
          <p:cNvPr id="5" name="Afbeelding 4"/>
          <p:cNvPicPr>
            <a:picLocks noChangeAspect="1"/>
          </p:cNvPicPr>
          <p:nvPr/>
        </p:nvPicPr>
        <p:blipFill>
          <a:blip r:embed="rId4"/>
          <a:stretch>
            <a:fillRect/>
          </a:stretch>
        </p:blipFill>
        <p:spPr>
          <a:xfrm>
            <a:off x="7404100" y="6711776"/>
            <a:ext cx="1676400" cy="101600"/>
          </a:xfrm>
          <a:prstGeom prst="rect">
            <a:avLst/>
          </a:prstGeom>
        </p:spPr>
      </p:pic>
      <p:sp>
        <p:nvSpPr>
          <p:cNvPr id="8" name="Tekstvak 7"/>
          <p:cNvSpPr txBox="1"/>
          <p:nvPr/>
        </p:nvSpPr>
        <p:spPr>
          <a:xfrm>
            <a:off x="1331640" y="2793122"/>
            <a:ext cx="6480720" cy="707886"/>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GB" sz="4000" b="1" cap="all" dirty="0" smtClean="0">
                <a:ln w="0"/>
                <a:solidFill>
                  <a:srgbClr val="660066"/>
                </a:solidFill>
                <a:effectLst>
                  <a:reflection blurRad="12700" stA="50000" endPos="50000" dist="5000" dir="5400000" sy="-100000" rotWithShape="0"/>
                </a:effectLst>
              </a:rPr>
              <a:t>Dank </a:t>
            </a:r>
            <a:r>
              <a:rPr lang="en-GB" sz="4000" b="1" cap="all" dirty="0" err="1" smtClean="0">
                <a:ln w="0"/>
                <a:solidFill>
                  <a:srgbClr val="660066"/>
                </a:solidFill>
                <a:effectLst>
                  <a:reflection blurRad="12700" stA="50000" endPos="50000" dist="5000" dir="5400000" sy="-100000" rotWithShape="0"/>
                </a:effectLst>
              </a:rPr>
              <a:t>voor</a:t>
            </a:r>
            <a:r>
              <a:rPr lang="en-GB" sz="4000" b="1" cap="all" dirty="0" smtClean="0">
                <a:ln w="0"/>
                <a:solidFill>
                  <a:srgbClr val="660066"/>
                </a:solidFill>
                <a:effectLst>
                  <a:reflection blurRad="12700" stA="50000" endPos="50000" dist="5000" dir="5400000" sy="-100000" rotWithShape="0"/>
                </a:effectLst>
              </a:rPr>
              <a:t> </a:t>
            </a:r>
            <a:r>
              <a:rPr lang="en-GB" sz="4000" b="1" cap="all" dirty="0" err="1" smtClean="0">
                <a:ln w="0"/>
                <a:solidFill>
                  <a:srgbClr val="660066"/>
                </a:solidFill>
                <a:effectLst>
                  <a:reflection blurRad="12700" stA="50000" endPos="50000" dist="5000" dir="5400000" sy="-100000" rotWithShape="0"/>
                </a:effectLst>
              </a:rPr>
              <a:t>uw</a:t>
            </a:r>
            <a:r>
              <a:rPr lang="en-GB" sz="4000" b="1" cap="all" dirty="0" smtClean="0">
                <a:ln w="0"/>
                <a:solidFill>
                  <a:srgbClr val="660066"/>
                </a:solidFill>
                <a:effectLst>
                  <a:reflection blurRad="12700" stA="50000" endPos="50000" dist="5000" dir="5400000" sy="-100000" rotWithShape="0"/>
                </a:effectLst>
              </a:rPr>
              <a:t> </a:t>
            </a:r>
            <a:r>
              <a:rPr lang="en-GB" sz="4000" b="1" cap="all" dirty="0" err="1" smtClean="0">
                <a:ln w="0"/>
                <a:solidFill>
                  <a:srgbClr val="660066"/>
                </a:solidFill>
                <a:effectLst>
                  <a:reflection blurRad="12700" stA="50000" endPos="50000" dist="5000" dir="5400000" sy="-100000" rotWithShape="0"/>
                </a:effectLst>
              </a:rPr>
              <a:t>aandacht</a:t>
            </a:r>
            <a:endParaRPr lang="en-GB" sz="4000" b="1" cap="all" dirty="0">
              <a:ln w="0"/>
              <a:solidFill>
                <a:srgbClr val="660066"/>
              </a:solidFill>
              <a:effectLst>
                <a:reflection blurRad="12700" stA="50000" endPos="50000" dist="5000" dir="5400000" sy="-100000" rotWithShape="0"/>
              </a:effectLst>
            </a:endParaRPr>
          </a:p>
        </p:txBody>
      </p:sp>
      <p:sp>
        <p:nvSpPr>
          <p:cNvPr id="9" name="Tekstvak 8"/>
          <p:cNvSpPr txBox="1"/>
          <p:nvPr/>
        </p:nvSpPr>
        <p:spPr>
          <a:xfrm>
            <a:off x="971600" y="5786100"/>
            <a:ext cx="6480720" cy="523220"/>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GB" sz="2800" b="1" cap="all" dirty="0" err="1" smtClean="0">
                <a:ln w="0"/>
                <a:solidFill>
                  <a:srgbClr val="000090"/>
                </a:solidFill>
                <a:effectLst>
                  <a:reflection blurRad="12700" stA="50000" endPos="50000" dist="5000" dir="5400000" sy="-100000" rotWithShape="0"/>
                </a:effectLst>
              </a:rPr>
              <a:t>Voor</a:t>
            </a:r>
            <a:r>
              <a:rPr lang="en-GB" sz="2800" b="1" cap="all" dirty="0" smtClean="0">
                <a:ln w="0"/>
                <a:solidFill>
                  <a:srgbClr val="000090"/>
                </a:solidFill>
                <a:effectLst>
                  <a:reflection blurRad="12700" stA="50000" endPos="50000" dist="5000" dir="5400000" sy="-100000" rotWithShape="0"/>
                </a:effectLst>
              </a:rPr>
              <a:t> </a:t>
            </a:r>
            <a:r>
              <a:rPr lang="en-GB" sz="2800" b="1" cap="all" dirty="0" err="1" smtClean="0">
                <a:ln w="0"/>
                <a:solidFill>
                  <a:srgbClr val="000090"/>
                </a:solidFill>
                <a:effectLst>
                  <a:reflection blurRad="12700" stA="50000" endPos="50000" dist="5000" dir="5400000" sy="-100000" rotWithShape="0"/>
                </a:effectLst>
              </a:rPr>
              <a:t>meer</a:t>
            </a:r>
            <a:r>
              <a:rPr lang="en-GB" sz="2800" b="1" cap="all" dirty="0" smtClean="0">
                <a:ln w="0"/>
                <a:solidFill>
                  <a:srgbClr val="000090"/>
                </a:solidFill>
                <a:effectLst>
                  <a:reflection blurRad="12700" stA="50000" endPos="50000" dist="5000" dir="5400000" sy="-100000" rotWithShape="0"/>
                </a:effectLst>
              </a:rPr>
              <a:t> info: </a:t>
            </a:r>
            <a:r>
              <a:rPr lang="en-GB" sz="2800" b="1" cap="all" dirty="0" err="1" smtClean="0">
                <a:ln w="0"/>
                <a:solidFill>
                  <a:srgbClr val="000090"/>
                </a:solidFill>
                <a:effectLst>
                  <a:reflection blurRad="12700" stA="50000" endPos="50000" dist="5000" dir="5400000" sy="-100000" rotWithShape="0"/>
                </a:effectLst>
              </a:rPr>
              <a:t>www.nhb-psy.nl</a:t>
            </a:r>
            <a:endParaRPr lang="en-GB" sz="2800" b="1" cap="all" dirty="0">
              <a:ln w="0"/>
              <a:solidFill>
                <a:srgbClr val="000090"/>
              </a:solidFill>
              <a:effectLst>
                <a:reflection blurRad="12700" stA="50000" endPos="50000" dist="5000" dir="5400000" sy="-100000" rotWithShape="0"/>
              </a:effectLst>
            </a:endParaRPr>
          </a:p>
        </p:txBody>
      </p:sp>
    </p:spTree>
    <p:extLst>
      <p:ext uri="{BB962C8B-B14F-4D97-AF65-F5344CB8AC3E}">
        <p14:creationId xmlns:p14="http://schemas.microsoft.com/office/powerpoint/2010/main" val="41850832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1000"/>
                                        <p:tgtEl>
                                          <p:spTgt spid="3"/>
                                        </p:tgtEl>
                                      </p:cBhvr>
                                    </p:animEffect>
                                  </p:childTnLst>
                                </p:cTn>
                              </p:par>
                              <p:par>
                                <p:cTn id="8" presetID="20" presetClass="entr" presetSubtype="0" fill="hold" nodeType="withEffect">
                                  <p:stCondLst>
                                    <p:cond delay="1000"/>
                                  </p:stCondLst>
                                  <p:childTnLst>
                                    <p:set>
                                      <p:cBhvr>
                                        <p:cTn id="9" dur="1" fill="hold">
                                          <p:stCondLst>
                                            <p:cond delay="0"/>
                                          </p:stCondLst>
                                        </p:cTn>
                                        <p:tgtEl>
                                          <p:spTgt spid="4"/>
                                        </p:tgtEl>
                                        <p:attrNameLst>
                                          <p:attrName>style.visibility</p:attrName>
                                        </p:attrNameLst>
                                      </p:cBhvr>
                                      <p:to>
                                        <p:strVal val="visible"/>
                                      </p:to>
                                    </p:set>
                                    <p:animEffect transition="in" filter="wedge">
                                      <p:cBhvr>
                                        <p:cTn id="10" dur="1000"/>
                                        <p:tgtEl>
                                          <p:spTgt spid="4"/>
                                        </p:tgtEl>
                                      </p:cBhvr>
                                    </p:animEffect>
                                  </p:childTnLst>
                                </p:cTn>
                              </p:par>
                              <p:par>
                                <p:cTn id="11" presetID="12" presetClass="entr" presetSubtype="4" fill="hold" grpId="0" nodeType="withEffect">
                                  <p:stCondLst>
                                    <p:cond delay="100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000"/>
                                        <p:tgtEl>
                                          <p:spTgt spid="8"/>
                                        </p:tgtEl>
                                        <p:attrNameLst>
                                          <p:attrName>ppt_y</p:attrName>
                                        </p:attrNameLst>
                                      </p:cBhvr>
                                      <p:tavLst>
                                        <p:tav tm="0">
                                          <p:val>
                                            <p:strVal val="#ppt_y+#ppt_h*1.125000"/>
                                          </p:val>
                                        </p:tav>
                                        <p:tav tm="100000">
                                          <p:val>
                                            <p:strVal val="#ppt_y"/>
                                          </p:val>
                                        </p:tav>
                                      </p:tavLst>
                                    </p:anim>
                                    <p:animEffect transition="in" filter="wipe(up)">
                                      <p:cBhvr>
                                        <p:cTn id="14" dur="1000"/>
                                        <p:tgtEl>
                                          <p:spTgt spid="8"/>
                                        </p:tgtEl>
                                      </p:cBhvr>
                                    </p:animEffect>
                                  </p:childTnLst>
                                </p:cTn>
                              </p:par>
                            </p:childTnLst>
                          </p:cTn>
                        </p:par>
                        <p:par>
                          <p:cTn id="15" fill="hold">
                            <p:stCondLst>
                              <p:cond delay="2000"/>
                            </p:stCondLst>
                            <p:childTnLst>
                              <p:par>
                                <p:cTn id="16" presetID="12" presetClass="entr" presetSubtype="4" fill="hold" grpId="0" nodeType="afterEffect">
                                  <p:stCondLst>
                                    <p:cond delay="10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1000"/>
                                        <p:tgtEl>
                                          <p:spTgt spid="9"/>
                                        </p:tgtEl>
                                        <p:attrNameLst>
                                          <p:attrName>ppt_y</p:attrName>
                                        </p:attrNameLst>
                                      </p:cBhvr>
                                      <p:tavLst>
                                        <p:tav tm="0">
                                          <p:val>
                                            <p:strVal val="#ppt_y+#ppt_h*1.125000"/>
                                          </p:val>
                                        </p:tav>
                                        <p:tav tm="100000">
                                          <p:val>
                                            <p:strVal val="#ppt_y"/>
                                          </p:val>
                                        </p:tav>
                                      </p:tavLst>
                                    </p:anim>
                                    <p:animEffect transition="in" filter="wipe(up)">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nl-NL" sz="3600" dirty="0" smtClean="0">
                <a:cs typeface="Gill Sans"/>
              </a:rPr>
              <a:t>Waarom postmortem onderzoek?</a:t>
            </a:r>
            <a:br>
              <a:rPr lang="nl-NL" sz="3600" dirty="0" smtClean="0">
                <a:cs typeface="Gill Sans"/>
              </a:rPr>
            </a:br>
            <a:r>
              <a:rPr lang="nl-NL" sz="2800" dirty="0" smtClean="0">
                <a:cs typeface="Gill Sans"/>
              </a:rPr>
              <a:t>Beperkingen huidig onderzoek</a:t>
            </a:r>
            <a:endParaRPr lang="nl-NL" sz="3600" dirty="0">
              <a:cs typeface="Gill Sans"/>
            </a:endParaRPr>
          </a:p>
        </p:txBody>
      </p:sp>
      <p:pic>
        <p:nvPicPr>
          <p:cNvPr id="3" name="Afbeelding 2"/>
          <p:cNvPicPr>
            <a:picLocks noChangeAspect="1"/>
          </p:cNvPicPr>
          <p:nvPr/>
        </p:nvPicPr>
        <p:blipFill>
          <a:blip r:embed="rId3"/>
          <a:stretch>
            <a:fillRect/>
          </a:stretch>
        </p:blipFill>
        <p:spPr>
          <a:xfrm>
            <a:off x="7404100" y="6692900"/>
            <a:ext cx="1676400" cy="101600"/>
          </a:xfrm>
          <a:prstGeom prst="rect">
            <a:avLst/>
          </a:prstGeom>
        </p:spPr>
      </p:pic>
      <p:sp>
        <p:nvSpPr>
          <p:cNvPr id="6" name="Tekstvak 5"/>
          <p:cNvSpPr txBox="1"/>
          <p:nvPr/>
        </p:nvSpPr>
        <p:spPr>
          <a:xfrm>
            <a:off x="611560" y="1632282"/>
            <a:ext cx="7859217" cy="1292662"/>
          </a:xfrm>
          <a:prstGeom prst="rect">
            <a:avLst/>
          </a:prstGeom>
          <a:noFill/>
        </p:spPr>
        <p:txBody>
          <a:bodyPr wrap="square" rtlCol="0">
            <a:spAutoFit/>
          </a:bodyPr>
          <a:lstStyle/>
          <a:p>
            <a:r>
              <a:rPr lang="nl-NL" sz="2000" dirty="0" smtClean="0"/>
              <a:t>Beeldvorming (MRI): </a:t>
            </a:r>
          </a:p>
          <a:p>
            <a:pPr marL="285750" indent="-285750">
              <a:buFont typeface="Arial"/>
              <a:buChar char="•"/>
            </a:pPr>
            <a:r>
              <a:rPr lang="nl-NL" sz="2000" dirty="0" smtClean="0"/>
              <a:t>globale veranderingen (vorm, grootte, activiteit)</a:t>
            </a:r>
          </a:p>
          <a:p>
            <a:pPr marL="285750" indent="-285750">
              <a:buFont typeface="Arial"/>
              <a:buChar char="•"/>
            </a:pPr>
            <a:r>
              <a:rPr lang="nl-NL" sz="2000" dirty="0" smtClean="0"/>
              <a:t>niet mogelijk om op celniveau te kijken</a:t>
            </a:r>
          </a:p>
          <a:p>
            <a:endParaRPr lang="nl-NL" dirty="0"/>
          </a:p>
        </p:txBody>
      </p:sp>
      <p:sp>
        <p:nvSpPr>
          <p:cNvPr id="8" name="Tekstvak 7"/>
          <p:cNvSpPr txBox="1"/>
          <p:nvPr/>
        </p:nvSpPr>
        <p:spPr>
          <a:xfrm>
            <a:off x="611560" y="2924944"/>
            <a:ext cx="7704856" cy="1015663"/>
          </a:xfrm>
          <a:prstGeom prst="rect">
            <a:avLst/>
          </a:prstGeom>
          <a:noFill/>
        </p:spPr>
        <p:txBody>
          <a:bodyPr wrap="square" rtlCol="0">
            <a:spAutoFit/>
          </a:bodyPr>
          <a:lstStyle/>
          <a:p>
            <a:r>
              <a:rPr lang="nl-NL" sz="2000" dirty="0" smtClean="0"/>
              <a:t>Dieronderzoek:</a:t>
            </a:r>
          </a:p>
          <a:p>
            <a:pPr marL="285750" indent="-285750">
              <a:buFont typeface="Arial"/>
              <a:buChar char="•"/>
            </a:pPr>
            <a:r>
              <a:rPr lang="nl-NL" sz="2000" dirty="0" smtClean="0"/>
              <a:t>Van toegevoegde, maar toch ook beperkte waarde: </a:t>
            </a:r>
          </a:p>
          <a:p>
            <a:r>
              <a:rPr lang="nl-NL" sz="2000" dirty="0" smtClean="0"/>
              <a:t>Psychiatrische symptomen kunnen niet goed nagebootst worden</a:t>
            </a:r>
            <a:endParaRPr lang="nl-NL" sz="2000" dirty="0"/>
          </a:p>
        </p:txBody>
      </p:sp>
      <p:pic>
        <p:nvPicPr>
          <p:cNvPr id="4" name="Afbeelding 3"/>
          <p:cNvPicPr>
            <a:picLocks noChangeAspect="1"/>
          </p:cNvPicPr>
          <p:nvPr/>
        </p:nvPicPr>
        <p:blipFill>
          <a:blip r:embed="rId4"/>
          <a:stretch>
            <a:fillRect/>
          </a:stretch>
        </p:blipFill>
        <p:spPr>
          <a:xfrm>
            <a:off x="559916" y="2819896"/>
            <a:ext cx="5956300" cy="2946400"/>
          </a:xfrm>
          <a:prstGeom prst="rect">
            <a:avLst/>
          </a:prstGeom>
        </p:spPr>
      </p:pic>
      <p:sp>
        <p:nvSpPr>
          <p:cNvPr id="5" name="Tekstvak 4"/>
          <p:cNvSpPr txBox="1"/>
          <p:nvPr/>
        </p:nvSpPr>
        <p:spPr>
          <a:xfrm>
            <a:off x="611560" y="4293096"/>
            <a:ext cx="6336704" cy="1015663"/>
          </a:xfrm>
          <a:prstGeom prst="rect">
            <a:avLst/>
          </a:prstGeom>
          <a:noFill/>
        </p:spPr>
        <p:txBody>
          <a:bodyPr wrap="square" rtlCol="0">
            <a:spAutoFit/>
          </a:bodyPr>
          <a:lstStyle/>
          <a:p>
            <a:r>
              <a:rPr lang="en-GB" sz="2000" dirty="0" smtClean="0"/>
              <a:t>‘</a:t>
            </a:r>
            <a:r>
              <a:rPr lang="en-GB" sz="2000" dirty="0" err="1" smtClean="0"/>
              <a:t>Perifeer</a:t>
            </a:r>
            <a:r>
              <a:rPr lang="en-GB" sz="2000" dirty="0" smtClean="0"/>
              <a:t>’ </a:t>
            </a:r>
            <a:r>
              <a:rPr lang="en-GB" sz="2000" dirty="0" err="1" smtClean="0"/>
              <a:t>onderzoek</a:t>
            </a:r>
            <a:r>
              <a:rPr lang="en-GB" sz="2000" dirty="0" smtClean="0"/>
              <a:t>, </a:t>
            </a:r>
            <a:r>
              <a:rPr lang="en-GB" sz="2000" dirty="0" err="1" smtClean="0"/>
              <a:t>bv</a:t>
            </a:r>
            <a:r>
              <a:rPr lang="en-GB" sz="2000" dirty="0" smtClean="0"/>
              <a:t>. </a:t>
            </a:r>
            <a:r>
              <a:rPr lang="en-GB" sz="2000" dirty="0" err="1" smtClean="0"/>
              <a:t>bloed</a:t>
            </a:r>
            <a:endParaRPr lang="en-GB" sz="2000" dirty="0" smtClean="0"/>
          </a:p>
          <a:p>
            <a:pPr marL="285750" indent="-285750">
              <a:buFont typeface="Arial"/>
              <a:buChar char="•"/>
            </a:pPr>
            <a:r>
              <a:rPr lang="en-GB" sz="2000" dirty="0" smtClean="0"/>
              <a:t>Van </a:t>
            </a:r>
            <a:r>
              <a:rPr lang="en-GB" sz="2000" dirty="0" err="1" smtClean="0"/>
              <a:t>toegevoegde</a:t>
            </a:r>
            <a:r>
              <a:rPr lang="en-GB" sz="2000" dirty="0" smtClean="0"/>
              <a:t>, maar </a:t>
            </a:r>
            <a:r>
              <a:rPr lang="en-GB" sz="2000" dirty="0" err="1" smtClean="0"/>
              <a:t>toch</a:t>
            </a:r>
            <a:r>
              <a:rPr lang="en-GB" sz="2000" dirty="0" smtClean="0"/>
              <a:t> </a:t>
            </a:r>
            <a:r>
              <a:rPr lang="en-GB" sz="2000" dirty="0" err="1" smtClean="0"/>
              <a:t>ook</a:t>
            </a:r>
            <a:r>
              <a:rPr lang="en-GB" sz="2000" dirty="0" smtClean="0"/>
              <a:t> </a:t>
            </a:r>
            <a:r>
              <a:rPr lang="en-GB" sz="2000" dirty="0" err="1" smtClean="0"/>
              <a:t>beperkte</a:t>
            </a:r>
            <a:r>
              <a:rPr lang="en-GB" sz="2000" dirty="0" smtClean="0"/>
              <a:t> </a:t>
            </a:r>
            <a:r>
              <a:rPr lang="en-GB" sz="2000" dirty="0" err="1" smtClean="0"/>
              <a:t>waarde</a:t>
            </a:r>
            <a:r>
              <a:rPr lang="en-GB" sz="2000" dirty="0" smtClean="0"/>
              <a:t>:</a:t>
            </a:r>
          </a:p>
          <a:p>
            <a:r>
              <a:rPr lang="en-GB" sz="2000" dirty="0" smtClean="0"/>
              <a:t>Het </a:t>
            </a:r>
            <a:r>
              <a:rPr lang="en-GB" sz="2000" dirty="0" err="1" smtClean="0"/>
              <a:t>brein</a:t>
            </a:r>
            <a:r>
              <a:rPr lang="en-GB" sz="2000" dirty="0" smtClean="0"/>
              <a:t> </a:t>
            </a:r>
            <a:r>
              <a:rPr lang="en-GB" sz="2000" dirty="0" err="1" smtClean="0"/>
              <a:t>heeft</a:t>
            </a:r>
            <a:r>
              <a:rPr lang="en-GB" sz="2000" dirty="0" smtClean="0"/>
              <a:t> </a:t>
            </a:r>
            <a:r>
              <a:rPr lang="en-GB" sz="2000" dirty="0" err="1" smtClean="0"/>
              <a:t>unieke</a:t>
            </a:r>
            <a:r>
              <a:rPr lang="en-GB" sz="2000" dirty="0" smtClean="0"/>
              <a:t> </a:t>
            </a:r>
            <a:r>
              <a:rPr lang="en-GB" sz="2000" dirty="0" err="1" smtClean="0"/>
              <a:t>eigenschappen</a:t>
            </a:r>
            <a:r>
              <a:rPr lang="en-GB" sz="2000" dirty="0" smtClean="0"/>
              <a:t>, </a:t>
            </a:r>
            <a:r>
              <a:rPr lang="en-GB" sz="2000" dirty="0" err="1" smtClean="0"/>
              <a:t>o.a</a:t>
            </a:r>
            <a:r>
              <a:rPr lang="en-GB" sz="2000" dirty="0" smtClean="0"/>
              <a:t>. door de BHB</a:t>
            </a:r>
            <a:endParaRPr lang="en-GB" sz="2000" dirty="0"/>
          </a:p>
        </p:txBody>
      </p:sp>
      <p:pic>
        <p:nvPicPr>
          <p:cNvPr id="10" name="Afbeelding 9"/>
          <p:cNvPicPr>
            <a:picLocks noChangeAspect="1"/>
          </p:cNvPicPr>
          <p:nvPr/>
        </p:nvPicPr>
        <p:blipFill>
          <a:blip r:embed="rId5"/>
          <a:stretch>
            <a:fillRect/>
          </a:stretch>
        </p:blipFill>
        <p:spPr>
          <a:xfrm>
            <a:off x="7092280" y="4156631"/>
            <a:ext cx="1933252" cy="2296705"/>
          </a:xfrm>
          <a:prstGeom prst="rect">
            <a:avLst/>
          </a:prstGeom>
          <a:ln w="38100">
            <a:solidFill>
              <a:srgbClr val="3366FF"/>
            </a:solidFill>
          </a:ln>
        </p:spPr>
      </p:pic>
      <p:pic>
        <p:nvPicPr>
          <p:cNvPr id="11" name="Afbeelding 10" descr="muis.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3568" y="4293096"/>
            <a:ext cx="3048724" cy="2160240"/>
          </a:xfrm>
          <a:prstGeom prst="rect">
            <a:avLst/>
          </a:prstGeom>
          <a:ln w="50800">
            <a:solidFill>
              <a:schemeClr val="accent1"/>
            </a:solidFill>
          </a:ln>
        </p:spPr>
      </p:pic>
    </p:spTree>
    <p:extLst>
      <p:ext uri="{BB962C8B-B14F-4D97-AF65-F5344CB8AC3E}">
        <p14:creationId xmlns:p14="http://schemas.microsoft.com/office/powerpoint/2010/main" val="21342002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1" presetID="6" presetClass="entr" presetSubtype="32"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out)">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xit" presetSubtype="16" fill="hold" nodeType="clickEffect">
                                  <p:stCondLst>
                                    <p:cond delay="0"/>
                                  </p:stCondLst>
                                  <p:childTnLst>
                                    <p:animEffect transition="out" filter="circle(in)">
                                      <p:cBhvr>
                                        <p:cTn id="17" dur="1000"/>
                                        <p:tgtEl>
                                          <p:spTgt spid="4"/>
                                        </p:tgtEl>
                                      </p:cBhvr>
                                    </p:animEffect>
                                    <p:set>
                                      <p:cBhvr>
                                        <p:cTn id="18" dur="1" fill="hold">
                                          <p:stCondLst>
                                            <p:cond delay="999"/>
                                          </p:stCondLst>
                                        </p:cTn>
                                        <p:tgtEl>
                                          <p:spTgt spid="4"/>
                                        </p:tgtEl>
                                        <p:attrNameLst>
                                          <p:attrName>style.visibility</p:attrName>
                                        </p:attrNameLst>
                                      </p:cBhvr>
                                      <p:to>
                                        <p:strVal val="hidden"/>
                                      </p:to>
                                    </p:set>
                                  </p:childTnLst>
                                </p:cTn>
                              </p:par>
                            </p:childTnLst>
                          </p:cTn>
                        </p:par>
                        <p:par>
                          <p:cTn id="19" fill="hold">
                            <p:stCondLst>
                              <p:cond delay="1000"/>
                            </p:stCondLst>
                            <p:childTnLst>
                              <p:par>
                                <p:cTn id="20" presetID="37" presetClass="entr" presetSubtype="0" fill="hold" grpId="0" nodeType="afterEffect">
                                  <p:stCondLst>
                                    <p:cond delay="100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900" decel="100000" fill="hold"/>
                                        <p:tgtEl>
                                          <p:spTgt spid="8"/>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26" presetID="6" presetClass="entr" presetSubtype="32" fill="hold" nodeType="withEffect">
                                  <p:stCondLst>
                                    <p:cond delay="1000"/>
                                  </p:stCondLst>
                                  <p:childTnLst>
                                    <p:set>
                                      <p:cBhvr>
                                        <p:cTn id="27" dur="1" fill="hold">
                                          <p:stCondLst>
                                            <p:cond delay="0"/>
                                          </p:stCondLst>
                                        </p:cTn>
                                        <p:tgtEl>
                                          <p:spTgt spid="11"/>
                                        </p:tgtEl>
                                        <p:attrNameLst>
                                          <p:attrName>style.visibility</p:attrName>
                                        </p:attrNameLst>
                                      </p:cBhvr>
                                      <p:to>
                                        <p:strVal val="visible"/>
                                      </p:to>
                                    </p:set>
                                    <p:animEffect transition="in" filter="circle(out)">
                                      <p:cBhvr>
                                        <p:cTn id="28" dur="10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xit" presetSubtype="16" fill="hold" nodeType="clickEffect">
                                  <p:stCondLst>
                                    <p:cond delay="0"/>
                                  </p:stCondLst>
                                  <p:childTnLst>
                                    <p:animEffect transition="out" filter="circle(in)">
                                      <p:cBhvr>
                                        <p:cTn id="32" dur="1000"/>
                                        <p:tgtEl>
                                          <p:spTgt spid="11"/>
                                        </p:tgtEl>
                                      </p:cBhvr>
                                    </p:animEffect>
                                    <p:set>
                                      <p:cBhvr>
                                        <p:cTn id="33" dur="1" fill="hold">
                                          <p:stCondLst>
                                            <p:cond delay="999"/>
                                          </p:stCondLst>
                                        </p:cTn>
                                        <p:tgtEl>
                                          <p:spTgt spid="11"/>
                                        </p:tgtEl>
                                        <p:attrNameLst>
                                          <p:attrName>style.visibility</p:attrName>
                                        </p:attrNameLst>
                                      </p:cBhvr>
                                      <p:to>
                                        <p:strVal val="hidden"/>
                                      </p:to>
                                    </p:set>
                                  </p:childTnLst>
                                </p:cTn>
                              </p:par>
                            </p:childTnLst>
                          </p:cTn>
                        </p:par>
                        <p:par>
                          <p:cTn id="34" fill="hold">
                            <p:stCondLst>
                              <p:cond delay="1000"/>
                            </p:stCondLst>
                            <p:childTnLst>
                              <p:par>
                                <p:cTn id="35" presetID="37" presetClass="entr" presetSubtype="0" fill="hold" grpId="0" nodeType="afterEffect">
                                  <p:stCondLst>
                                    <p:cond delay="100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900" decel="100000" fill="hold"/>
                                        <p:tgtEl>
                                          <p:spTgt spid="5"/>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41" presetID="6" presetClass="entr" presetSubtype="32" fill="hold" nodeType="withEffect">
                                  <p:stCondLst>
                                    <p:cond delay="1000"/>
                                  </p:stCondLst>
                                  <p:childTnLst>
                                    <p:set>
                                      <p:cBhvr>
                                        <p:cTn id="42" dur="1" fill="hold">
                                          <p:stCondLst>
                                            <p:cond delay="0"/>
                                          </p:stCondLst>
                                        </p:cTn>
                                        <p:tgtEl>
                                          <p:spTgt spid="10"/>
                                        </p:tgtEl>
                                        <p:attrNameLst>
                                          <p:attrName>style.visibility</p:attrName>
                                        </p:attrNameLst>
                                      </p:cBhvr>
                                      <p:to>
                                        <p:strVal val="visible"/>
                                      </p:to>
                                    </p:set>
                                    <p:animEffect transition="in" filter="circle(out)">
                                      <p:cBhvr>
                                        <p:cTn id="4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smtClean="0"/>
              <a:t>Postmortem: de missing link?</a:t>
            </a:r>
            <a:endParaRPr lang="nl-NL" sz="2000" dirty="0"/>
          </a:p>
        </p:txBody>
      </p:sp>
      <p:sp>
        <p:nvSpPr>
          <p:cNvPr id="8" name="Ovaal 7"/>
          <p:cNvSpPr/>
          <p:nvPr/>
        </p:nvSpPr>
        <p:spPr>
          <a:xfrm>
            <a:off x="1263907" y="2222866"/>
            <a:ext cx="1651909" cy="1692188"/>
          </a:xfrm>
          <a:prstGeom prst="ellipse">
            <a:avLst/>
          </a:prstGeom>
          <a:solidFill>
            <a:srgbClr val="FF6600">
              <a:alpha val="50000"/>
            </a:srgbClr>
          </a:solidFill>
          <a:ln w="50800">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Ovaal 8"/>
          <p:cNvSpPr/>
          <p:nvPr/>
        </p:nvSpPr>
        <p:spPr>
          <a:xfrm>
            <a:off x="6372200" y="4912816"/>
            <a:ext cx="1651909" cy="1692188"/>
          </a:xfrm>
          <a:prstGeom prst="ellipse">
            <a:avLst/>
          </a:prstGeom>
          <a:solidFill>
            <a:srgbClr val="06A5EF">
              <a:alpha val="50000"/>
            </a:srgbClr>
          </a:solidFill>
          <a:ln w="50800">
            <a:solidFill>
              <a:srgbClr val="06A5E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Ovaal 9"/>
          <p:cNvSpPr/>
          <p:nvPr/>
        </p:nvSpPr>
        <p:spPr>
          <a:xfrm>
            <a:off x="1263907" y="4941168"/>
            <a:ext cx="1651909" cy="1692188"/>
          </a:xfrm>
          <a:prstGeom prst="ellipse">
            <a:avLst/>
          </a:prstGeom>
          <a:solidFill>
            <a:srgbClr val="4FA10D">
              <a:alpha val="50000"/>
            </a:srgbClr>
          </a:solidFill>
          <a:ln w="50800">
            <a:solidFill>
              <a:srgbClr val="4FA1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Ovaal 10"/>
          <p:cNvSpPr/>
          <p:nvPr/>
        </p:nvSpPr>
        <p:spPr>
          <a:xfrm>
            <a:off x="6372200" y="2222866"/>
            <a:ext cx="1651909" cy="1692188"/>
          </a:xfrm>
          <a:prstGeom prst="ellipse">
            <a:avLst/>
          </a:prstGeom>
          <a:solidFill>
            <a:srgbClr val="FFFF00">
              <a:alpha val="50000"/>
            </a:srgbClr>
          </a:solidFill>
          <a:ln w="508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Tekstvak 12"/>
          <p:cNvSpPr txBox="1"/>
          <p:nvPr/>
        </p:nvSpPr>
        <p:spPr>
          <a:xfrm>
            <a:off x="1403648" y="2772216"/>
            <a:ext cx="1368152" cy="584776"/>
          </a:xfrm>
          <a:prstGeom prst="rect">
            <a:avLst/>
          </a:prstGeom>
          <a:noFill/>
        </p:spPr>
        <p:txBody>
          <a:bodyPr wrap="square" rtlCol="0">
            <a:spAutoFit/>
          </a:bodyPr>
          <a:lstStyle/>
          <a:p>
            <a:pPr algn="ctr"/>
            <a:r>
              <a:rPr lang="en-GB" sz="3200" dirty="0" smtClean="0"/>
              <a:t>MRI</a:t>
            </a:r>
            <a:endParaRPr lang="en-GB" sz="3200" dirty="0"/>
          </a:p>
        </p:txBody>
      </p:sp>
      <p:sp>
        <p:nvSpPr>
          <p:cNvPr id="14" name="Tekstvak 13"/>
          <p:cNvSpPr txBox="1"/>
          <p:nvPr/>
        </p:nvSpPr>
        <p:spPr>
          <a:xfrm>
            <a:off x="6516216" y="2780928"/>
            <a:ext cx="1368152" cy="584776"/>
          </a:xfrm>
          <a:prstGeom prst="rect">
            <a:avLst/>
          </a:prstGeom>
          <a:noFill/>
        </p:spPr>
        <p:txBody>
          <a:bodyPr wrap="square" rtlCol="0">
            <a:spAutoFit/>
          </a:bodyPr>
          <a:lstStyle/>
          <a:p>
            <a:pPr algn="ctr"/>
            <a:r>
              <a:rPr lang="en-GB" sz="3200" dirty="0" smtClean="0"/>
              <a:t>DNA</a:t>
            </a:r>
            <a:endParaRPr lang="en-GB" sz="3200" dirty="0"/>
          </a:p>
        </p:txBody>
      </p:sp>
      <p:sp>
        <p:nvSpPr>
          <p:cNvPr id="15" name="Tekstvak 14"/>
          <p:cNvSpPr txBox="1"/>
          <p:nvPr/>
        </p:nvSpPr>
        <p:spPr>
          <a:xfrm>
            <a:off x="1403648" y="5436512"/>
            <a:ext cx="1368152" cy="584776"/>
          </a:xfrm>
          <a:prstGeom prst="rect">
            <a:avLst/>
          </a:prstGeom>
          <a:noFill/>
        </p:spPr>
        <p:txBody>
          <a:bodyPr wrap="square" rtlCol="0">
            <a:spAutoFit/>
          </a:bodyPr>
          <a:lstStyle/>
          <a:p>
            <a:pPr algn="ctr"/>
            <a:r>
              <a:rPr lang="en-GB" sz="3200" dirty="0" err="1" smtClean="0"/>
              <a:t>Dier</a:t>
            </a:r>
            <a:endParaRPr lang="en-GB" sz="3200" dirty="0"/>
          </a:p>
        </p:txBody>
      </p:sp>
      <p:sp>
        <p:nvSpPr>
          <p:cNvPr id="16" name="Tekstvak 15"/>
          <p:cNvSpPr txBox="1"/>
          <p:nvPr/>
        </p:nvSpPr>
        <p:spPr>
          <a:xfrm>
            <a:off x="6372201" y="5436512"/>
            <a:ext cx="1651908" cy="584776"/>
          </a:xfrm>
          <a:prstGeom prst="rect">
            <a:avLst/>
          </a:prstGeom>
          <a:noFill/>
        </p:spPr>
        <p:txBody>
          <a:bodyPr wrap="square" rtlCol="0">
            <a:spAutoFit/>
          </a:bodyPr>
          <a:lstStyle/>
          <a:p>
            <a:pPr algn="ctr"/>
            <a:r>
              <a:rPr lang="en-GB" sz="3200" dirty="0" smtClean="0"/>
              <a:t>NHB-</a:t>
            </a:r>
            <a:r>
              <a:rPr lang="en-GB" sz="3200" dirty="0" err="1" smtClean="0"/>
              <a:t>Psy</a:t>
            </a:r>
            <a:endParaRPr lang="en-GB" sz="3200" dirty="0"/>
          </a:p>
        </p:txBody>
      </p:sp>
      <p:pic>
        <p:nvPicPr>
          <p:cNvPr id="17" name="Afbeelding 16" descr="oranj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4252" y="2247900"/>
            <a:ext cx="1155700" cy="2362200"/>
          </a:xfrm>
          <a:prstGeom prst="rect">
            <a:avLst/>
          </a:prstGeom>
        </p:spPr>
      </p:pic>
      <p:pic>
        <p:nvPicPr>
          <p:cNvPr id="18" name="Afbeelding 17" descr="gee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9692" y="2260600"/>
            <a:ext cx="1460500" cy="2336800"/>
          </a:xfrm>
          <a:prstGeom prst="rect">
            <a:avLst/>
          </a:prstGeom>
        </p:spPr>
      </p:pic>
      <p:pic>
        <p:nvPicPr>
          <p:cNvPr id="19" name="Afbeelding 18" descr="groe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7824" y="4391868"/>
            <a:ext cx="1358900" cy="2349500"/>
          </a:xfrm>
          <a:prstGeom prst="rect">
            <a:avLst/>
          </a:prstGeom>
        </p:spPr>
      </p:pic>
      <p:pic>
        <p:nvPicPr>
          <p:cNvPr id="20" name="Afbeelding 19" descr="blauw.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69892" y="4391868"/>
            <a:ext cx="1130300" cy="2349500"/>
          </a:xfrm>
          <a:prstGeom prst="rect">
            <a:avLst/>
          </a:prstGeom>
        </p:spPr>
      </p:pic>
    </p:spTree>
    <p:extLst>
      <p:ext uri="{BB962C8B-B14F-4D97-AF65-F5344CB8AC3E}">
        <p14:creationId xmlns:p14="http://schemas.microsoft.com/office/powerpoint/2010/main" val="13963810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out)">
                                      <p:cBhvr>
                                        <p:cTn id="7" dur="1000"/>
                                        <p:tgtEl>
                                          <p:spTgt spid="8"/>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1000"/>
                                        <p:tgtEl>
                                          <p:spTgt spid="13"/>
                                        </p:tgtEl>
                                        <p:attrNameLst>
                                          <p:attrName>ppt_y</p:attrName>
                                        </p:attrNameLst>
                                      </p:cBhvr>
                                      <p:tavLst>
                                        <p:tav tm="0">
                                          <p:val>
                                            <p:strVal val="#ppt_y+#ppt_h*1.125000"/>
                                          </p:val>
                                        </p:tav>
                                        <p:tav tm="100000">
                                          <p:val>
                                            <p:strVal val="#ppt_y"/>
                                          </p:val>
                                        </p:tav>
                                      </p:tavLst>
                                    </p:anim>
                                    <p:animEffect transition="in" filter="wipe(up)">
                                      <p:cBhvr>
                                        <p:cTn id="11" dur="1000"/>
                                        <p:tgtEl>
                                          <p:spTgt spid="13"/>
                                        </p:tgtEl>
                                      </p:cBhvr>
                                    </p:animEffect>
                                  </p:childTnLst>
                                </p:cTn>
                              </p:par>
                              <p:par>
                                <p:cTn id="12" presetID="6" presetClass="entr" presetSubtype="32"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circle(out)">
                                      <p:cBhvr>
                                        <p:cTn id="14" dur="1000"/>
                                        <p:tgtEl>
                                          <p:spTgt spid="17"/>
                                        </p:tgtEl>
                                      </p:cBhvr>
                                    </p:animEffect>
                                  </p:childTnLst>
                                </p:cTn>
                              </p:par>
                            </p:childTnLst>
                          </p:cTn>
                        </p:par>
                        <p:par>
                          <p:cTn id="15" fill="hold">
                            <p:stCondLst>
                              <p:cond delay="1000"/>
                            </p:stCondLst>
                            <p:childTnLst>
                              <p:par>
                                <p:cTn id="16" presetID="6" presetClass="entr" presetSubtype="32"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ircle(out)">
                                      <p:cBhvr>
                                        <p:cTn id="18" dur="1000"/>
                                        <p:tgtEl>
                                          <p:spTgt spid="11"/>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1000"/>
                                        <p:tgtEl>
                                          <p:spTgt spid="14"/>
                                        </p:tgtEl>
                                        <p:attrNameLst>
                                          <p:attrName>ppt_y</p:attrName>
                                        </p:attrNameLst>
                                      </p:cBhvr>
                                      <p:tavLst>
                                        <p:tav tm="0">
                                          <p:val>
                                            <p:strVal val="#ppt_y+#ppt_h*1.125000"/>
                                          </p:val>
                                        </p:tav>
                                        <p:tav tm="100000">
                                          <p:val>
                                            <p:strVal val="#ppt_y"/>
                                          </p:val>
                                        </p:tav>
                                      </p:tavLst>
                                    </p:anim>
                                    <p:animEffect transition="in" filter="wipe(up)">
                                      <p:cBhvr>
                                        <p:cTn id="22" dur="1000"/>
                                        <p:tgtEl>
                                          <p:spTgt spid="14"/>
                                        </p:tgtEl>
                                      </p:cBhvr>
                                    </p:animEffect>
                                  </p:childTnLst>
                                </p:cTn>
                              </p:par>
                              <p:par>
                                <p:cTn id="23" presetID="6" presetClass="entr" presetSubtype="32"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circle(out)">
                                      <p:cBhvr>
                                        <p:cTn id="25" dur="1000"/>
                                        <p:tgtEl>
                                          <p:spTgt spid="18"/>
                                        </p:tgtEl>
                                      </p:cBhvr>
                                    </p:animEffect>
                                  </p:childTnLst>
                                </p:cTn>
                              </p:par>
                            </p:childTnLst>
                          </p:cTn>
                        </p:par>
                        <p:par>
                          <p:cTn id="26" fill="hold">
                            <p:stCondLst>
                              <p:cond delay="2000"/>
                            </p:stCondLst>
                            <p:childTnLst>
                              <p:par>
                                <p:cTn id="27" presetID="6" presetClass="entr" presetSubtype="32"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circle(out)">
                                      <p:cBhvr>
                                        <p:cTn id="29" dur="1000"/>
                                        <p:tgtEl>
                                          <p:spTgt spid="10"/>
                                        </p:tgtEl>
                                      </p:cBhvr>
                                    </p:animEffect>
                                  </p:childTnLst>
                                </p:cTn>
                              </p:par>
                              <p:par>
                                <p:cTn id="30" presetID="12" presetClass="entr" presetSubtype="4"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1000"/>
                                        <p:tgtEl>
                                          <p:spTgt spid="15"/>
                                        </p:tgtEl>
                                        <p:attrNameLst>
                                          <p:attrName>ppt_y</p:attrName>
                                        </p:attrNameLst>
                                      </p:cBhvr>
                                      <p:tavLst>
                                        <p:tav tm="0">
                                          <p:val>
                                            <p:strVal val="#ppt_y+#ppt_h*1.125000"/>
                                          </p:val>
                                        </p:tav>
                                        <p:tav tm="100000">
                                          <p:val>
                                            <p:strVal val="#ppt_y"/>
                                          </p:val>
                                        </p:tav>
                                      </p:tavLst>
                                    </p:anim>
                                    <p:animEffect transition="in" filter="wipe(up)">
                                      <p:cBhvr>
                                        <p:cTn id="33" dur="1000"/>
                                        <p:tgtEl>
                                          <p:spTgt spid="15"/>
                                        </p:tgtEl>
                                      </p:cBhvr>
                                    </p:animEffect>
                                  </p:childTnLst>
                                </p:cTn>
                              </p:par>
                              <p:par>
                                <p:cTn id="34" presetID="6" presetClass="entr" presetSubtype="32"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circle(out)">
                                      <p:cBhvr>
                                        <p:cTn id="36" dur="10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32"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circle(out)">
                                      <p:cBhvr>
                                        <p:cTn id="41" dur="1000"/>
                                        <p:tgtEl>
                                          <p:spTgt spid="9"/>
                                        </p:tgtEl>
                                      </p:cBhvr>
                                    </p:animEffect>
                                  </p:childTnLst>
                                </p:cTn>
                              </p:par>
                              <p:par>
                                <p:cTn id="42" presetID="12" presetClass="entr" presetSubtype="4"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additive="base">
                                        <p:cTn id="44" dur="1000"/>
                                        <p:tgtEl>
                                          <p:spTgt spid="16"/>
                                        </p:tgtEl>
                                        <p:attrNameLst>
                                          <p:attrName>ppt_y</p:attrName>
                                        </p:attrNameLst>
                                      </p:cBhvr>
                                      <p:tavLst>
                                        <p:tav tm="0">
                                          <p:val>
                                            <p:strVal val="#ppt_y+#ppt_h*1.125000"/>
                                          </p:val>
                                        </p:tav>
                                        <p:tav tm="100000">
                                          <p:val>
                                            <p:strVal val="#ppt_y"/>
                                          </p:val>
                                        </p:tav>
                                      </p:tavLst>
                                    </p:anim>
                                    <p:animEffect transition="in" filter="wipe(up)">
                                      <p:cBhvr>
                                        <p:cTn id="45" dur="1000"/>
                                        <p:tgtEl>
                                          <p:spTgt spid="16"/>
                                        </p:tgtEl>
                                      </p:cBhvr>
                                    </p:animEffect>
                                  </p:childTnLst>
                                </p:cTn>
                              </p:par>
                              <p:par>
                                <p:cTn id="46" presetID="6" presetClass="entr" presetSubtype="32"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circle(out)">
                                      <p:cBhvr>
                                        <p:cTn id="48"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3" grpId="0"/>
      <p:bldP spid="14" grpId="0"/>
      <p:bldP spid="15"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Oude </a:t>
            </a:r>
            <a:r>
              <a:rPr lang="en-GB" dirty="0" err="1" smtClean="0"/>
              <a:t>wijn</a:t>
            </a:r>
            <a:r>
              <a:rPr lang="en-GB" dirty="0" smtClean="0"/>
              <a:t> in </a:t>
            </a:r>
            <a:r>
              <a:rPr lang="en-GB" dirty="0" err="1" smtClean="0"/>
              <a:t>nieuwe</a:t>
            </a:r>
            <a:r>
              <a:rPr lang="en-GB" dirty="0" smtClean="0"/>
              <a:t> </a:t>
            </a:r>
            <a:r>
              <a:rPr lang="en-GB" dirty="0" err="1" smtClean="0"/>
              <a:t>zakken</a:t>
            </a:r>
            <a:r>
              <a:rPr lang="en-GB" dirty="0" smtClean="0"/>
              <a:t>?</a:t>
            </a:r>
            <a:endParaRPr lang="en-GB" dirty="0"/>
          </a:p>
        </p:txBody>
      </p:sp>
      <p:sp>
        <p:nvSpPr>
          <p:cNvPr id="3" name="Tijdelijke aanduiding voor inhoud 2"/>
          <p:cNvSpPr>
            <a:spLocks noGrp="1"/>
          </p:cNvSpPr>
          <p:nvPr>
            <p:ph idx="1"/>
          </p:nvPr>
        </p:nvSpPr>
        <p:spPr/>
        <p:txBody>
          <a:bodyPr>
            <a:normAutofit fontScale="85000" lnSpcReduction="20000"/>
          </a:bodyPr>
          <a:lstStyle/>
          <a:p>
            <a:r>
              <a:rPr lang="en-GB" dirty="0" smtClean="0"/>
              <a:t>Postmortem </a:t>
            </a:r>
            <a:r>
              <a:rPr lang="en-GB" dirty="0" err="1" smtClean="0"/>
              <a:t>onderzoek</a:t>
            </a:r>
            <a:r>
              <a:rPr lang="en-GB" dirty="0" smtClean="0"/>
              <a:t> in de </a:t>
            </a:r>
            <a:r>
              <a:rPr lang="en-GB" dirty="0" err="1" smtClean="0"/>
              <a:t>psychiatrie</a:t>
            </a:r>
            <a:r>
              <a:rPr lang="en-GB" dirty="0" smtClean="0"/>
              <a:t> al </a:t>
            </a:r>
            <a:r>
              <a:rPr lang="en-GB" dirty="0" err="1" smtClean="0"/>
              <a:t>meer</a:t>
            </a:r>
            <a:r>
              <a:rPr lang="en-GB" dirty="0" smtClean="0"/>
              <a:t> </a:t>
            </a:r>
            <a:r>
              <a:rPr lang="en-GB" dirty="0" err="1" smtClean="0"/>
              <a:t>dan</a:t>
            </a:r>
            <a:r>
              <a:rPr lang="en-GB" dirty="0" smtClean="0"/>
              <a:t> 100 </a:t>
            </a:r>
            <a:r>
              <a:rPr lang="en-GB" dirty="0" err="1" smtClean="0"/>
              <a:t>jaar</a:t>
            </a:r>
            <a:r>
              <a:rPr lang="en-GB" dirty="0"/>
              <a:t>: </a:t>
            </a:r>
            <a:r>
              <a:rPr lang="en-GB" dirty="0" smtClean="0"/>
              <a:t>schizophrenia </a:t>
            </a:r>
            <a:r>
              <a:rPr lang="en-GB" dirty="0"/>
              <a:t>is the `graveyard of </a:t>
            </a:r>
            <a:r>
              <a:rPr lang="en-GB" dirty="0" smtClean="0"/>
              <a:t>neuropathologists’</a:t>
            </a:r>
            <a:endParaRPr lang="en-GB" dirty="0"/>
          </a:p>
          <a:p>
            <a:endParaRPr lang="en-GB" dirty="0" smtClean="0"/>
          </a:p>
          <a:p>
            <a:r>
              <a:rPr lang="en-GB" dirty="0" smtClean="0"/>
              <a:t>Nee: </a:t>
            </a:r>
          </a:p>
          <a:p>
            <a:pPr lvl="1"/>
            <a:r>
              <a:rPr lang="en-GB" dirty="0" smtClean="0"/>
              <a:t>Meer </a:t>
            </a:r>
            <a:r>
              <a:rPr lang="en-GB" dirty="0" err="1" smtClean="0"/>
              <a:t>kennis</a:t>
            </a:r>
            <a:r>
              <a:rPr lang="en-GB" dirty="0" smtClean="0"/>
              <a:t> over </a:t>
            </a:r>
            <a:r>
              <a:rPr lang="en-GB" dirty="0" err="1" smtClean="0"/>
              <a:t>patienten</a:t>
            </a:r>
            <a:endParaRPr lang="en-GB" dirty="0"/>
          </a:p>
          <a:p>
            <a:pPr lvl="1"/>
            <a:r>
              <a:rPr lang="en-GB" dirty="0" err="1" smtClean="0"/>
              <a:t>Kwaliteit</a:t>
            </a:r>
            <a:r>
              <a:rPr lang="en-GB" dirty="0" smtClean="0"/>
              <a:t> </a:t>
            </a:r>
            <a:r>
              <a:rPr lang="en-GB" dirty="0" err="1" smtClean="0"/>
              <a:t>hersenweefsel</a:t>
            </a:r>
            <a:r>
              <a:rPr lang="en-GB" dirty="0" smtClean="0"/>
              <a:t> </a:t>
            </a:r>
            <a:r>
              <a:rPr lang="en-GB" dirty="0" err="1" smtClean="0"/>
              <a:t>veel</a:t>
            </a:r>
            <a:r>
              <a:rPr lang="en-GB" dirty="0" smtClean="0"/>
              <a:t> </a:t>
            </a:r>
            <a:r>
              <a:rPr lang="en-GB" dirty="0" err="1" smtClean="0"/>
              <a:t>beter</a:t>
            </a:r>
            <a:endParaRPr lang="en-GB" dirty="0" smtClean="0"/>
          </a:p>
          <a:p>
            <a:pPr lvl="1"/>
            <a:r>
              <a:rPr lang="en-GB" dirty="0" err="1" smtClean="0"/>
              <a:t>Onderzoekstechnieken</a:t>
            </a:r>
            <a:r>
              <a:rPr lang="en-GB" dirty="0" smtClean="0"/>
              <a:t> </a:t>
            </a:r>
            <a:r>
              <a:rPr lang="en-GB" dirty="0" err="1" smtClean="0"/>
              <a:t>veel</a:t>
            </a:r>
            <a:r>
              <a:rPr lang="en-GB" dirty="0" smtClean="0"/>
              <a:t> </a:t>
            </a:r>
            <a:r>
              <a:rPr lang="en-GB" dirty="0" err="1" smtClean="0"/>
              <a:t>beter</a:t>
            </a:r>
            <a:endParaRPr lang="en-GB" dirty="0" smtClean="0"/>
          </a:p>
          <a:p>
            <a:pPr lvl="1"/>
            <a:endParaRPr lang="en-GB" dirty="0"/>
          </a:p>
          <a:p>
            <a:r>
              <a:rPr lang="en-GB" dirty="0" err="1" smtClean="0"/>
              <a:t>Vergelijk</a:t>
            </a:r>
            <a:r>
              <a:rPr lang="en-GB" dirty="0" smtClean="0"/>
              <a:t> </a:t>
            </a:r>
            <a:r>
              <a:rPr lang="en-GB" dirty="0" err="1" smtClean="0"/>
              <a:t>neurologie</a:t>
            </a:r>
            <a:r>
              <a:rPr lang="en-GB" dirty="0" smtClean="0"/>
              <a:t>: </a:t>
            </a:r>
            <a:r>
              <a:rPr lang="en-GB" dirty="0" err="1" smtClean="0"/>
              <a:t>eerste</a:t>
            </a:r>
            <a:r>
              <a:rPr lang="en-GB" dirty="0" smtClean="0"/>
              <a:t> </a:t>
            </a:r>
            <a:r>
              <a:rPr lang="en-GB" dirty="0" err="1" smtClean="0"/>
              <a:t>observatie</a:t>
            </a:r>
            <a:r>
              <a:rPr lang="en-GB" dirty="0" smtClean="0"/>
              <a:t> van tangles en plaques (begin 20ste </a:t>
            </a:r>
            <a:r>
              <a:rPr lang="en-GB" dirty="0" err="1" smtClean="0"/>
              <a:t>eeuw</a:t>
            </a:r>
            <a:r>
              <a:rPr lang="en-GB" dirty="0" smtClean="0"/>
              <a:t>), </a:t>
            </a:r>
            <a:r>
              <a:rPr lang="en-GB" dirty="0" err="1" smtClean="0"/>
              <a:t>geen</a:t>
            </a:r>
            <a:r>
              <a:rPr lang="en-GB" dirty="0" smtClean="0"/>
              <a:t> </a:t>
            </a:r>
            <a:r>
              <a:rPr lang="en-GB" dirty="0" err="1" smtClean="0"/>
              <a:t>idee</a:t>
            </a:r>
            <a:r>
              <a:rPr lang="en-GB" dirty="0" smtClean="0"/>
              <a:t> van </a:t>
            </a:r>
            <a:r>
              <a:rPr lang="en-GB" dirty="0" err="1" smtClean="0"/>
              <a:t>betekenis</a:t>
            </a:r>
            <a:r>
              <a:rPr lang="en-GB" dirty="0" smtClean="0"/>
              <a:t> en hoe we </a:t>
            </a:r>
            <a:r>
              <a:rPr lang="en-GB" dirty="0" err="1" smtClean="0"/>
              <a:t>er</a:t>
            </a:r>
            <a:r>
              <a:rPr lang="en-GB" dirty="0" smtClean="0"/>
              <a:t> nu over </a:t>
            </a:r>
            <a:r>
              <a:rPr lang="en-GB" dirty="0" err="1" smtClean="0"/>
              <a:t>denken</a:t>
            </a:r>
            <a:endParaRPr lang="en-GB" dirty="0"/>
          </a:p>
        </p:txBody>
      </p:sp>
      <p:pic>
        <p:nvPicPr>
          <p:cNvPr id="4" name="Afbeelding 3" descr="oude wij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13" y="62384"/>
            <a:ext cx="1049203" cy="1566416"/>
          </a:xfrm>
          <a:prstGeom prst="rect">
            <a:avLst/>
          </a:prstGeom>
        </p:spPr>
      </p:pic>
      <p:pic>
        <p:nvPicPr>
          <p:cNvPr id="5" name="Afbeelding 4" descr="nieuwe zakken.jpg"/>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8132912" y="0"/>
            <a:ext cx="1047600" cy="1566000"/>
          </a:xfrm>
          <a:prstGeom prst="rect">
            <a:avLst/>
          </a:prstGeom>
        </p:spPr>
      </p:pic>
      <p:pic>
        <p:nvPicPr>
          <p:cNvPr id="6" name="Afbeelding 5" descr="tangles.jpg"/>
          <p:cNvPicPr preferRelativeResize="0">
            <a:picLocks/>
          </p:cNvPicPr>
          <p:nvPr/>
        </p:nvPicPr>
        <p:blipFill>
          <a:blip r:embed="rId5">
            <a:extLst>
              <a:ext uri="{28A0092B-C50C-407E-A947-70E740481C1C}">
                <a14:useLocalDpi xmlns:a14="http://schemas.microsoft.com/office/drawing/2010/main" val="0"/>
              </a:ext>
            </a:extLst>
          </a:blip>
          <a:stretch>
            <a:fillRect/>
          </a:stretch>
        </p:blipFill>
        <p:spPr>
          <a:xfrm>
            <a:off x="107912" y="1988840"/>
            <a:ext cx="3672000" cy="3672000"/>
          </a:xfrm>
          <a:prstGeom prst="rect">
            <a:avLst/>
          </a:prstGeom>
          <a:ln w="50800">
            <a:solidFill>
              <a:schemeClr val="tx2"/>
            </a:solidFill>
          </a:ln>
        </p:spPr>
      </p:pic>
      <p:pic>
        <p:nvPicPr>
          <p:cNvPr id="8" name="Afbeelding 7" descr="tangles_plaques.png"/>
          <p:cNvPicPr preferRelativeResize="0">
            <a:picLocks/>
          </p:cNvPicPr>
          <p:nvPr/>
        </p:nvPicPr>
        <p:blipFill>
          <a:blip r:embed="rId6">
            <a:extLst>
              <a:ext uri="{28A0092B-C50C-407E-A947-70E740481C1C}">
                <a14:useLocalDpi xmlns:a14="http://schemas.microsoft.com/office/drawing/2010/main" val="0"/>
              </a:ext>
            </a:extLst>
          </a:blip>
          <a:stretch>
            <a:fillRect/>
          </a:stretch>
        </p:blipFill>
        <p:spPr>
          <a:xfrm>
            <a:off x="5364088" y="2061256"/>
            <a:ext cx="3672000" cy="3672000"/>
          </a:xfrm>
          <a:prstGeom prst="rect">
            <a:avLst/>
          </a:prstGeom>
          <a:ln w="50800">
            <a:solidFill>
              <a:schemeClr val="tx2"/>
            </a:solidFill>
          </a:ln>
        </p:spPr>
      </p:pic>
      <p:sp>
        <p:nvSpPr>
          <p:cNvPr id="9" name="Pijl links 8"/>
          <p:cNvSpPr/>
          <p:nvPr/>
        </p:nvSpPr>
        <p:spPr>
          <a:xfrm>
            <a:off x="3995936" y="2996952"/>
            <a:ext cx="1296144" cy="1152128"/>
          </a:xfrm>
          <a:prstGeom prst="rightArrow">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606839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10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10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14" dur="1000"/>
                                        <p:tgtEl>
                                          <p:spTgt spid="3">
                                            <p:txEl>
                                              <p:pRg st="2" end="2"/>
                                            </p:txEl>
                                          </p:spTgt>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10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18" dur="1000"/>
                                        <p:tgtEl>
                                          <p:spTgt spid="3">
                                            <p:txEl>
                                              <p:pRg st="3" end="3"/>
                                            </p:txEl>
                                          </p:spTgt>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10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22" dur="1000"/>
                                        <p:tgtEl>
                                          <p:spTgt spid="3">
                                            <p:txEl>
                                              <p:pRg st="4" end="4"/>
                                            </p:txEl>
                                          </p:spTgt>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10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26" dur="10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1000"/>
                                        <p:tgtEl>
                                          <p:spTgt spid="3">
                                            <p:txEl>
                                              <p:pRg st="7" end="7"/>
                                            </p:txEl>
                                          </p:spTgt>
                                        </p:tgtEl>
                                        <p:attrNameLst>
                                          <p:attrName>ppt_y</p:attrName>
                                        </p:attrNameLst>
                                      </p:cBhvr>
                                      <p:tavLst>
                                        <p:tav tm="0">
                                          <p:val>
                                            <p:strVal val="#ppt_y+#ppt_h*1.125000"/>
                                          </p:val>
                                        </p:tav>
                                        <p:tav tm="100000">
                                          <p:val>
                                            <p:strVal val="#ppt_y"/>
                                          </p:val>
                                        </p:tav>
                                      </p:tavLst>
                                    </p:anim>
                                    <p:animEffect transition="in" filter="wipe(up)">
                                      <p:cBhvr>
                                        <p:cTn id="32" dur="10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xit" presetSubtype="4" fill="hold" grpId="1" nodeType="clickEffect">
                                  <p:stCondLst>
                                    <p:cond delay="0"/>
                                  </p:stCondLst>
                                  <p:childTnLst>
                                    <p:anim calcmode="lin" valueType="num">
                                      <p:cBhvr additive="base">
                                        <p:cTn id="36" dur="500"/>
                                        <p:tgtEl>
                                          <p:spTgt spid="3">
                                            <p:txEl>
                                              <p:pRg st="0" end="0"/>
                                            </p:txEl>
                                          </p:spTgt>
                                        </p:tgtEl>
                                        <p:attrNameLst>
                                          <p:attrName>ppt_y</p:attrName>
                                        </p:attrNameLst>
                                      </p:cBhvr>
                                      <p:tavLst>
                                        <p:tav tm="0">
                                          <p:val>
                                            <p:strVal val="#ppt_y"/>
                                          </p:val>
                                        </p:tav>
                                        <p:tav tm="100000">
                                          <p:val>
                                            <p:strVal val="#ppt_y+#ppt_h*1.125000"/>
                                          </p:val>
                                        </p:tav>
                                      </p:tavLst>
                                    </p:anim>
                                    <p:animEffect transition="out" filter="wipe(down)">
                                      <p:cBhvr>
                                        <p:cTn id="37" dur="500"/>
                                        <p:tgtEl>
                                          <p:spTgt spid="3">
                                            <p:txEl>
                                              <p:pRg st="0" end="0"/>
                                            </p:txEl>
                                          </p:spTgt>
                                        </p:tgtEl>
                                      </p:cBhvr>
                                    </p:animEffect>
                                    <p:set>
                                      <p:cBhvr>
                                        <p:cTn id="38" dur="1" fill="hold">
                                          <p:stCondLst>
                                            <p:cond delay="499"/>
                                          </p:stCondLst>
                                        </p:cTn>
                                        <p:tgtEl>
                                          <p:spTgt spid="3">
                                            <p:txEl>
                                              <p:pRg st="0" end="0"/>
                                            </p:txEl>
                                          </p:spTgt>
                                        </p:tgtEl>
                                        <p:attrNameLst>
                                          <p:attrName>style.visibility</p:attrName>
                                        </p:attrNameLst>
                                      </p:cBhvr>
                                      <p:to>
                                        <p:strVal val="hidden"/>
                                      </p:to>
                                    </p:set>
                                  </p:childTnLst>
                                </p:cTn>
                              </p:par>
                              <p:par>
                                <p:cTn id="39" presetID="12" presetClass="exit" presetSubtype="4" fill="hold" grpId="1" nodeType="withEffect">
                                  <p:stCondLst>
                                    <p:cond delay="0"/>
                                  </p:stCondLst>
                                  <p:childTnLst>
                                    <p:anim calcmode="lin" valueType="num">
                                      <p:cBhvr additive="base">
                                        <p:cTn id="40" dur="500"/>
                                        <p:tgtEl>
                                          <p:spTgt spid="3">
                                            <p:txEl>
                                              <p:pRg st="2" end="2"/>
                                            </p:txEl>
                                          </p:spTgt>
                                        </p:tgtEl>
                                        <p:attrNameLst>
                                          <p:attrName>ppt_y</p:attrName>
                                        </p:attrNameLst>
                                      </p:cBhvr>
                                      <p:tavLst>
                                        <p:tav tm="0">
                                          <p:val>
                                            <p:strVal val="#ppt_y"/>
                                          </p:val>
                                        </p:tav>
                                        <p:tav tm="100000">
                                          <p:val>
                                            <p:strVal val="#ppt_y+#ppt_h*1.125000"/>
                                          </p:val>
                                        </p:tav>
                                      </p:tavLst>
                                    </p:anim>
                                    <p:animEffect transition="out" filter="wipe(down)">
                                      <p:cBhvr>
                                        <p:cTn id="41" dur="500"/>
                                        <p:tgtEl>
                                          <p:spTgt spid="3">
                                            <p:txEl>
                                              <p:pRg st="2" end="2"/>
                                            </p:txEl>
                                          </p:spTgt>
                                        </p:tgtEl>
                                      </p:cBhvr>
                                    </p:animEffect>
                                    <p:set>
                                      <p:cBhvr>
                                        <p:cTn id="42" dur="1" fill="hold">
                                          <p:stCondLst>
                                            <p:cond delay="499"/>
                                          </p:stCondLst>
                                        </p:cTn>
                                        <p:tgtEl>
                                          <p:spTgt spid="3">
                                            <p:txEl>
                                              <p:pRg st="2" end="2"/>
                                            </p:txEl>
                                          </p:spTgt>
                                        </p:tgtEl>
                                        <p:attrNameLst>
                                          <p:attrName>style.visibility</p:attrName>
                                        </p:attrNameLst>
                                      </p:cBhvr>
                                      <p:to>
                                        <p:strVal val="hidden"/>
                                      </p:to>
                                    </p:set>
                                  </p:childTnLst>
                                </p:cTn>
                              </p:par>
                              <p:par>
                                <p:cTn id="43" presetID="12" presetClass="exit" presetSubtype="4" fill="hold" grpId="1" nodeType="withEffect">
                                  <p:stCondLst>
                                    <p:cond delay="0"/>
                                  </p:stCondLst>
                                  <p:childTnLst>
                                    <p:anim calcmode="lin" valueType="num">
                                      <p:cBhvr additive="base">
                                        <p:cTn id="44" dur="500"/>
                                        <p:tgtEl>
                                          <p:spTgt spid="3">
                                            <p:txEl>
                                              <p:pRg st="3" end="3"/>
                                            </p:txEl>
                                          </p:spTgt>
                                        </p:tgtEl>
                                        <p:attrNameLst>
                                          <p:attrName>ppt_y</p:attrName>
                                        </p:attrNameLst>
                                      </p:cBhvr>
                                      <p:tavLst>
                                        <p:tav tm="0">
                                          <p:val>
                                            <p:strVal val="#ppt_y"/>
                                          </p:val>
                                        </p:tav>
                                        <p:tav tm="100000">
                                          <p:val>
                                            <p:strVal val="#ppt_y+#ppt_h*1.125000"/>
                                          </p:val>
                                        </p:tav>
                                      </p:tavLst>
                                    </p:anim>
                                    <p:animEffect transition="out" filter="wipe(down)">
                                      <p:cBhvr>
                                        <p:cTn id="45" dur="500"/>
                                        <p:tgtEl>
                                          <p:spTgt spid="3">
                                            <p:txEl>
                                              <p:pRg st="3" end="3"/>
                                            </p:txEl>
                                          </p:spTgt>
                                        </p:tgtEl>
                                      </p:cBhvr>
                                    </p:animEffect>
                                    <p:set>
                                      <p:cBhvr>
                                        <p:cTn id="46" dur="1" fill="hold">
                                          <p:stCondLst>
                                            <p:cond delay="499"/>
                                          </p:stCondLst>
                                        </p:cTn>
                                        <p:tgtEl>
                                          <p:spTgt spid="3">
                                            <p:txEl>
                                              <p:pRg st="3" end="3"/>
                                            </p:txEl>
                                          </p:spTgt>
                                        </p:tgtEl>
                                        <p:attrNameLst>
                                          <p:attrName>style.visibility</p:attrName>
                                        </p:attrNameLst>
                                      </p:cBhvr>
                                      <p:to>
                                        <p:strVal val="hidden"/>
                                      </p:to>
                                    </p:set>
                                  </p:childTnLst>
                                </p:cTn>
                              </p:par>
                              <p:par>
                                <p:cTn id="47" presetID="12" presetClass="exit" presetSubtype="4" fill="hold" grpId="1" nodeType="withEffect">
                                  <p:stCondLst>
                                    <p:cond delay="0"/>
                                  </p:stCondLst>
                                  <p:childTnLst>
                                    <p:anim calcmode="lin" valueType="num">
                                      <p:cBhvr additive="base">
                                        <p:cTn id="48" dur="500"/>
                                        <p:tgtEl>
                                          <p:spTgt spid="3">
                                            <p:txEl>
                                              <p:pRg st="4" end="4"/>
                                            </p:txEl>
                                          </p:spTgt>
                                        </p:tgtEl>
                                        <p:attrNameLst>
                                          <p:attrName>ppt_y</p:attrName>
                                        </p:attrNameLst>
                                      </p:cBhvr>
                                      <p:tavLst>
                                        <p:tav tm="0">
                                          <p:val>
                                            <p:strVal val="#ppt_y"/>
                                          </p:val>
                                        </p:tav>
                                        <p:tav tm="100000">
                                          <p:val>
                                            <p:strVal val="#ppt_y+#ppt_h*1.125000"/>
                                          </p:val>
                                        </p:tav>
                                      </p:tavLst>
                                    </p:anim>
                                    <p:animEffect transition="out" filter="wipe(down)">
                                      <p:cBhvr>
                                        <p:cTn id="49" dur="500"/>
                                        <p:tgtEl>
                                          <p:spTgt spid="3">
                                            <p:txEl>
                                              <p:pRg st="4" end="4"/>
                                            </p:txEl>
                                          </p:spTgt>
                                        </p:tgtEl>
                                      </p:cBhvr>
                                    </p:animEffect>
                                    <p:set>
                                      <p:cBhvr>
                                        <p:cTn id="50" dur="1" fill="hold">
                                          <p:stCondLst>
                                            <p:cond delay="499"/>
                                          </p:stCondLst>
                                        </p:cTn>
                                        <p:tgtEl>
                                          <p:spTgt spid="3">
                                            <p:txEl>
                                              <p:pRg st="4" end="4"/>
                                            </p:txEl>
                                          </p:spTgt>
                                        </p:tgtEl>
                                        <p:attrNameLst>
                                          <p:attrName>style.visibility</p:attrName>
                                        </p:attrNameLst>
                                      </p:cBhvr>
                                      <p:to>
                                        <p:strVal val="hidden"/>
                                      </p:to>
                                    </p:set>
                                  </p:childTnLst>
                                </p:cTn>
                              </p:par>
                              <p:par>
                                <p:cTn id="51" presetID="12" presetClass="exit" presetSubtype="4" fill="hold" grpId="1" nodeType="withEffect">
                                  <p:stCondLst>
                                    <p:cond delay="0"/>
                                  </p:stCondLst>
                                  <p:childTnLst>
                                    <p:anim calcmode="lin" valueType="num">
                                      <p:cBhvr additive="base">
                                        <p:cTn id="52" dur="500"/>
                                        <p:tgtEl>
                                          <p:spTgt spid="3">
                                            <p:txEl>
                                              <p:pRg st="5" end="5"/>
                                            </p:txEl>
                                          </p:spTgt>
                                        </p:tgtEl>
                                        <p:attrNameLst>
                                          <p:attrName>ppt_y</p:attrName>
                                        </p:attrNameLst>
                                      </p:cBhvr>
                                      <p:tavLst>
                                        <p:tav tm="0">
                                          <p:val>
                                            <p:strVal val="#ppt_y"/>
                                          </p:val>
                                        </p:tav>
                                        <p:tav tm="100000">
                                          <p:val>
                                            <p:strVal val="#ppt_y+#ppt_h*1.125000"/>
                                          </p:val>
                                        </p:tav>
                                      </p:tavLst>
                                    </p:anim>
                                    <p:animEffect transition="out" filter="wipe(down)">
                                      <p:cBhvr>
                                        <p:cTn id="53" dur="500"/>
                                        <p:tgtEl>
                                          <p:spTgt spid="3">
                                            <p:txEl>
                                              <p:pRg st="5" end="5"/>
                                            </p:txEl>
                                          </p:spTgt>
                                        </p:tgtEl>
                                      </p:cBhvr>
                                    </p:animEffect>
                                    <p:set>
                                      <p:cBhvr>
                                        <p:cTn id="54" dur="1" fill="hold">
                                          <p:stCondLst>
                                            <p:cond delay="499"/>
                                          </p:stCondLst>
                                        </p:cTn>
                                        <p:tgtEl>
                                          <p:spTgt spid="3">
                                            <p:txEl>
                                              <p:pRg st="5" end="5"/>
                                            </p:txEl>
                                          </p:spTgt>
                                        </p:tgtEl>
                                        <p:attrNameLst>
                                          <p:attrName>style.visibility</p:attrName>
                                        </p:attrNameLst>
                                      </p:cBhvr>
                                      <p:to>
                                        <p:strVal val="hidden"/>
                                      </p:to>
                                    </p:set>
                                  </p:childTnLst>
                                </p:cTn>
                              </p:par>
                              <p:par>
                                <p:cTn id="55" presetID="12" presetClass="exit" presetSubtype="4" fill="hold" grpId="1" nodeType="withEffect">
                                  <p:stCondLst>
                                    <p:cond delay="0"/>
                                  </p:stCondLst>
                                  <p:childTnLst>
                                    <p:anim calcmode="lin" valueType="num">
                                      <p:cBhvr additive="base">
                                        <p:cTn id="56" dur="500"/>
                                        <p:tgtEl>
                                          <p:spTgt spid="3">
                                            <p:txEl>
                                              <p:pRg st="7" end="7"/>
                                            </p:txEl>
                                          </p:spTgt>
                                        </p:tgtEl>
                                        <p:attrNameLst>
                                          <p:attrName>ppt_y</p:attrName>
                                        </p:attrNameLst>
                                      </p:cBhvr>
                                      <p:tavLst>
                                        <p:tav tm="0">
                                          <p:val>
                                            <p:strVal val="#ppt_y"/>
                                          </p:val>
                                        </p:tav>
                                        <p:tav tm="100000">
                                          <p:val>
                                            <p:strVal val="#ppt_y+#ppt_h*1.125000"/>
                                          </p:val>
                                        </p:tav>
                                      </p:tavLst>
                                    </p:anim>
                                    <p:animEffect transition="out" filter="wipe(down)">
                                      <p:cBhvr>
                                        <p:cTn id="57" dur="500"/>
                                        <p:tgtEl>
                                          <p:spTgt spid="3">
                                            <p:txEl>
                                              <p:pRg st="7" end="7"/>
                                            </p:txEl>
                                          </p:spTgt>
                                        </p:tgtEl>
                                      </p:cBhvr>
                                    </p:animEffect>
                                    <p:set>
                                      <p:cBhvr>
                                        <p:cTn id="58" dur="1" fill="hold">
                                          <p:stCondLst>
                                            <p:cond delay="499"/>
                                          </p:stCondLst>
                                        </p:cTn>
                                        <p:tgtEl>
                                          <p:spTgt spid="3">
                                            <p:txEl>
                                              <p:pRg st="7" end="7"/>
                                            </p:txEl>
                                          </p:spTgt>
                                        </p:tgtEl>
                                        <p:attrNameLst>
                                          <p:attrName>style.visibility</p:attrName>
                                        </p:attrNameLst>
                                      </p:cBhvr>
                                      <p:to>
                                        <p:strVal val="hidden"/>
                                      </p:to>
                                    </p:set>
                                  </p:childTnLst>
                                </p:cTn>
                              </p:par>
                            </p:childTnLst>
                          </p:cTn>
                        </p:par>
                        <p:par>
                          <p:cTn id="59" fill="hold">
                            <p:stCondLst>
                              <p:cond delay="500"/>
                            </p:stCondLst>
                            <p:childTnLst>
                              <p:par>
                                <p:cTn id="60" presetID="6" presetClass="entr" presetSubtype="32" fill="hold" nodeType="afterEffect">
                                  <p:stCondLst>
                                    <p:cond delay="1000"/>
                                  </p:stCondLst>
                                  <p:childTnLst>
                                    <p:set>
                                      <p:cBhvr>
                                        <p:cTn id="61" dur="1" fill="hold">
                                          <p:stCondLst>
                                            <p:cond delay="0"/>
                                          </p:stCondLst>
                                        </p:cTn>
                                        <p:tgtEl>
                                          <p:spTgt spid="6"/>
                                        </p:tgtEl>
                                        <p:attrNameLst>
                                          <p:attrName>style.visibility</p:attrName>
                                        </p:attrNameLst>
                                      </p:cBhvr>
                                      <p:to>
                                        <p:strVal val="visible"/>
                                      </p:to>
                                    </p:set>
                                    <p:animEffect transition="in" filter="circle(out)">
                                      <p:cBhvr>
                                        <p:cTn id="62" dur="1000"/>
                                        <p:tgtEl>
                                          <p:spTgt spid="6"/>
                                        </p:tgtEl>
                                      </p:cBhvr>
                                    </p:animEffect>
                                  </p:childTnLst>
                                </p:cTn>
                              </p:par>
                            </p:childTnLst>
                          </p:cTn>
                        </p:par>
                        <p:par>
                          <p:cTn id="63" fill="hold">
                            <p:stCondLst>
                              <p:cond delay="2500"/>
                            </p:stCondLst>
                            <p:childTnLst>
                              <p:par>
                                <p:cTn id="64" presetID="6" presetClass="entr" presetSubtype="32" fill="hold" grpId="0" nodeType="after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circle(out)">
                                      <p:cBhvr>
                                        <p:cTn id="66" dur="1000"/>
                                        <p:tgtEl>
                                          <p:spTgt spid="9"/>
                                        </p:tgtEl>
                                      </p:cBhvr>
                                    </p:animEffect>
                                  </p:childTnLst>
                                </p:cTn>
                              </p:par>
                            </p:childTnLst>
                          </p:cTn>
                        </p:par>
                        <p:par>
                          <p:cTn id="67" fill="hold">
                            <p:stCondLst>
                              <p:cond delay="3500"/>
                            </p:stCondLst>
                            <p:childTnLst>
                              <p:par>
                                <p:cTn id="68" presetID="6" presetClass="entr" presetSubtype="32" fill="hold" nodeType="afterEffect">
                                  <p:stCondLst>
                                    <p:cond delay="0"/>
                                  </p:stCondLst>
                                  <p:childTnLst>
                                    <p:set>
                                      <p:cBhvr>
                                        <p:cTn id="69" dur="1" fill="hold">
                                          <p:stCondLst>
                                            <p:cond delay="0"/>
                                          </p:stCondLst>
                                        </p:cTn>
                                        <p:tgtEl>
                                          <p:spTgt spid="8"/>
                                        </p:tgtEl>
                                        <p:attrNameLst>
                                          <p:attrName>style.visibility</p:attrName>
                                        </p:attrNameLst>
                                      </p:cBhvr>
                                      <p:to>
                                        <p:strVal val="visible"/>
                                      </p:to>
                                    </p:set>
                                    <p:animEffect transition="in" filter="circle(out)">
                                      <p:cBhvr>
                                        <p:cTn id="7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allAtOnce"/>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smtClean="0">
                <a:cs typeface="Gill Sans"/>
              </a:rPr>
              <a:t>Waar een klein land groot in is</a:t>
            </a:r>
            <a:endParaRPr lang="nl-NL" dirty="0">
              <a:cs typeface="Gill Sans"/>
            </a:endParaRPr>
          </a:p>
        </p:txBody>
      </p:sp>
      <p:pic>
        <p:nvPicPr>
          <p:cNvPr id="3" name="Afbeelding 2"/>
          <p:cNvPicPr>
            <a:picLocks noChangeAspect="1"/>
          </p:cNvPicPr>
          <p:nvPr/>
        </p:nvPicPr>
        <p:blipFill>
          <a:blip r:embed="rId3"/>
          <a:stretch>
            <a:fillRect/>
          </a:stretch>
        </p:blipFill>
        <p:spPr>
          <a:xfrm>
            <a:off x="7404100" y="6680200"/>
            <a:ext cx="1676400" cy="101600"/>
          </a:xfrm>
          <a:prstGeom prst="rect">
            <a:avLst/>
          </a:prstGeom>
        </p:spPr>
      </p:pic>
      <p:sp>
        <p:nvSpPr>
          <p:cNvPr id="5" name="Rechthoek 4"/>
          <p:cNvSpPr/>
          <p:nvPr/>
        </p:nvSpPr>
        <p:spPr>
          <a:xfrm>
            <a:off x="457200" y="3019018"/>
            <a:ext cx="8229600" cy="369332"/>
          </a:xfrm>
          <a:prstGeom prst="rect">
            <a:avLst/>
          </a:prstGeom>
        </p:spPr>
        <p:txBody>
          <a:bodyPr wrap="square">
            <a:spAutoFit/>
          </a:bodyPr>
          <a:lstStyle/>
          <a:p>
            <a:r>
              <a:rPr lang="nl-NL" dirty="0"/>
              <a:t>2: De Nederlandse Hersenbank is een van de beste hersenbanken ter wereld.</a:t>
            </a:r>
          </a:p>
        </p:txBody>
      </p:sp>
      <p:sp>
        <p:nvSpPr>
          <p:cNvPr id="6" name="Rechthoek 5"/>
          <p:cNvSpPr/>
          <p:nvPr/>
        </p:nvSpPr>
        <p:spPr>
          <a:xfrm>
            <a:off x="480640" y="4581128"/>
            <a:ext cx="8229600" cy="369332"/>
          </a:xfrm>
          <a:prstGeom prst="rect">
            <a:avLst/>
          </a:prstGeom>
        </p:spPr>
        <p:txBody>
          <a:bodyPr wrap="square">
            <a:spAutoFit/>
          </a:bodyPr>
          <a:lstStyle/>
          <a:p>
            <a:r>
              <a:rPr lang="nl-NL" dirty="0"/>
              <a:t>3: Nederland = klein → lichaam binnen 3 uur in </a:t>
            </a:r>
            <a:r>
              <a:rPr lang="nl-NL" dirty="0" err="1"/>
              <a:t>VUmc</a:t>
            </a:r>
            <a:r>
              <a:rPr lang="nl-NL" dirty="0"/>
              <a:t>, Amsterdam voor obductie.</a:t>
            </a:r>
          </a:p>
        </p:txBody>
      </p:sp>
      <p:sp>
        <p:nvSpPr>
          <p:cNvPr id="4" name="Rechthoek 3"/>
          <p:cNvSpPr/>
          <p:nvPr/>
        </p:nvSpPr>
        <p:spPr>
          <a:xfrm>
            <a:off x="457200" y="1556792"/>
            <a:ext cx="8229600" cy="646331"/>
          </a:xfrm>
          <a:prstGeom prst="rect">
            <a:avLst/>
          </a:prstGeom>
        </p:spPr>
        <p:txBody>
          <a:bodyPr wrap="square">
            <a:spAutoFit/>
          </a:bodyPr>
          <a:lstStyle/>
          <a:p>
            <a:r>
              <a:rPr lang="nl-NL" dirty="0"/>
              <a:t>1: Nederland: </a:t>
            </a:r>
            <a:r>
              <a:rPr lang="nl-NL" dirty="0" smtClean="0"/>
              <a:t>in klein land grote </a:t>
            </a:r>
            <a:r>
              <a:rPr lang="nl-NL" dirty="0"/>
              <a:t>cohort studies (patiënten met psychiatrische ziekte, soms ook familieleden en gezonde vrijwilligers) → veel informatie beschikbaar.</a:t>
            </a:r>
          </a:p>
        </p:txBody>
      </p:sp>
      <p:pic>
        <p:nvPicPr>
          <p:cNvPr id="8" name="Afbeelding 7"/>
          <p:cNvPicPr>
            <a:picLocks noChangeAspect="1"/>
          </p:cNvPicPr>
          <p:nvPr/>
        </p:nvPicPr>
        <p:blipFill>
          <a:blip r:embed="rId4"/>
          <a:stretch>
            <a:fillRect/>
          </a:stretch>
        </p:blipFill>
        <p:spPr>
          <a:xfrm>
            <a:off x="1331640" y="3490704"/>
            <a:ext cx="6480720" cy="2098536"/>
          </a:xfrm>
          <a:prstGeom prst="rect">
            <a:avLst/>
          </a:prstGeom>
        </p:spPr>
      </p:pic>
      <p:pic>
        <p:nvPicPr>
          <p:cNvPr id="10" name="Afbeelding 9"/>
          <p:cNvPicPr>
            <a:picLocks noChangeAspect="1"/>
          </p:cNvPicPr>
          <p:nvPr/>
        </p:nvPicPr>
        <p:blipFill>
          <a:blip r:embed="rId5"/>
          <a:stretch>
            <a:fillRect/>
          </a:stretch>
        </p:blipFill>
        <p:spPr>
          <a:xfrm>
            <a:off x="1907705" y="2287240"/>
            <a:ext cx="5184576" cy="4499657"/>
          </a:xfrm>
          <a:prstGeom prst="rect">
            <a:avLst/>
          </a:prstGeom>
        </p:spPr>
      </p:pic>
      <p:pic>
        <p:nvPicPr>
          <p:cNvPr id="11" name="Afbeelding 10"/>
          <p:cNvPicPr>
            <a:picLocks noChangeAspect="1"/>
          </p:cNvPicPr>
          <p:nvPr/>
        </p:nvPicPr>
        <p:blipFill>
          <a:blip r:embed="rId6"/>
          <a:stretch>
            <a:fillRect/>
          </a:stretch>
        </p:blipFill>
        <p:spPr>
          <a:xfrm>
            <a:off x="0" y="1189820"/>
            <a:ext cx="9144000" cy="3463316"/>
          </a:xfrm>
          <a:prstGeom prst="rect">
            <a:avLst/>
          </a:prstGeom>
        </p:spPr>
      </p:pic>
      <p:pic>
        <p:nvPicPr>
          <p:cNvPr id="12" name="Afbeelding 11"/>
          <p:cNvPicPr>
            <a:picLocks noChangeAspect="1"/>
          </p:cNvPicPr>
          <p:nvPr/>
        </p:nvPicPr>
        <p:blipFill>
          <a:blip r:embed="rId7"/>
          <a:stretch>
            <a:fillRect/>
          </a:stretch>
        </p:blipFill>
        <p:spPr>
          <a:xfrm>
            <a:off x="93740" y="215119"/>
            <a:ext cx="9014764" cy="6598257"/>
          </a:xfrm>
          <a:prstGeom prst="rect">
            <a:avLst/>
          </a:prstGeom>
        </p:spPr>
      </p:pic>
    </p:spTree>
    <p:extLst>
      <p:ext uri="{BB962C8B-B14F-4D97-AF65-F5344CB8AC3E}">
        <p14:creationId xmlns:p14="http://schemas.microsoft.com/office/powerpoint/2010/main" val="25331028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11" presetID="6" presetClass="entr" presetSubtype="32"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out)">
                                      <p:cBhvr>
                                        <p:cTn id="13" dur="10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xit" presetSubtype="16" fill="hold" nodeType="clickEffect">
                                  <p:stCondLst>
                                    <p:cond delay="0"/>
                                  </p:stCondLst>
                                  <p:childTnLst>
                                    <p:animEffect transition="out" filter="circle(in)">
                                      <p:cBhvr>
                                        <p:cTn id="17" dur="1000"/>
                                        <p:tgtEl>
                                          <p:spTgt spid="10"/>
                                        </p:tgtEl>
                                      </p:cBhvr>
                                    </p:animEffect>
                                    <p:set>
                                      <p:cBhvr>
                                        <p:cTn id="18" dur="1" fill="hold">
                                          <p:stCondLst>
                                            <p:cond delay="999"/>
                                          </p:stCondLst>
                                        </p:cTn>
                                        <p:tgtEl>
                                          <p:spTgt spid="10"/>
                                        </p:tgtEl>
                                        <p:attrNameLst>
                                          <p:attrName>style.visibility</p:attrName>
                                        </p:attrNameLst>
                                      </p:cBhvr>
                                      <p:to>
                                        <p:strVal val="hidden"/>
                                      </p:to>
                                    </p:set>
                                  </p:childTnLst>
                                </p:cTn>
                              </p:par>
                            </p:childTnLst>
                          </p:cTn>
                        </p:par>
                        <p:par>
                          <p:cTn id="19" fill="hold">
                            <p:stCondLst>
                              <p:cond delay="1000"/>
                            </p:stCondLst>
                            <p:childTnLst>
                              <p:par>
                                <p:cTn id="20" presetID="37"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900" decel="100000" fill="hold"/>
                                        <p:tgtEl>
                                          <p:spTgt spid="5"/>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26" presetID="6" presetClass="entr" presetSubtype="32"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circle(out)">
                                      <p:cBhvr>
                                        <p:cTn id="28" dur="10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xit" presetSubtype="16" fill="hold" nodeType="clickEffect">
                                  <p:stCondLst>
                                    <p:cond delay="0"/>
                                  </p:stCondLst>
                                  <p:childTnLst>
                                    <p:animEffect transition="out" filter="circle(in)">
                                      <p:cBhvr>
                                        <p:cTn id="32" dur="1000"/>
                                        <p:tgtEl>
                                          <p:spTgt spid="8"/>
                                        </p:tgtEl>
                                      </p:cBhvr>
                                    </p:animEffect>
                                    <p:set>
                                      <p:cBhvr>
                                        <p:cTn id="33" dur="1" fill="hold">
                                          <p:stCondLst>
                                            <p:cond delay="999"/>
                                          </p:stCondLst>
                                        </p:cTn>
                                        <p:tgtEl>
                                          <p:spTgt spid="8"/>
                                        </p:tgtEl>
                                        <p:attrNameLst>
                                          <p:attrName>style.visibility</p:attrName>
                                        </p:attrNameLst>
                                      </p:cBhvr>
                                      <p:to>
                                        <p:strVal val="hidden"/>
                                      </p:to>
                                    </p:set>
                                  </p:childTnLst>
                                </p:cTn>
                              </p:par>
                            </p:childTnLst>
                          </p:cTn>
                        </p:par>
                        <p:par>
                          <p:cTn id="34" fill="hold">
                            <p:stCondLst>
                              <p:cond delay="1000"/>
                            </p:stCondLst>
                            <p:childTnLst>
                              <p:par>
                                <p:cTn id="35" presetID="37" presetClass="entr" presetSubtype="0"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900" decel="100000" fill="hold"/>
                                        <p:tgtEl>
                                          <p:spTgt spid="6"/>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6" presetClass="entr" presetSubtype="32"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circle(out)">
                                      <p:cBhvr>
                                        <p:cTn id="45" dur="10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xit" presetSubtype="16" fill="hold" nodeType="clickEffect">
                                  <p:stCondLst>
                                    <p:cond delay="0"/>
                                  </p:stCondLst>
                                  <p:childTnLst>
                                    <p:animEffect transition="out" filter="circle(in)">
                                      <p:cBhvr>
                                        <p:cTn id="49" dur="1000"/>
                                        <p:tgtEl>
                                          <p:spTgt spid="11"/>
                                        </p:tgtEl>
                                      </p:cBhvr>
                                    </p:animEffect>
                                    <p:set>
                                      <p:cBhvr>
                                        <p:cTn id="50" dur="1" fill="hold">
                                          <p:stCondLst>
                                            <p:cond delay="999"/>
                                          </p:stCondLst>
                                        </p:cTn>
                                        <p:tgtEl>
                                          <p:spTgt spid="11"/>
                                        </p:tgtEl>
                                        <p:attrNameLst>
                                          <p:attrName>style.visibility</p:attrName>
                                        </p:attrNameLst>
                                      </p:cBhvr>
                                      <p:to>
                                        <p:strVal val="hidden"/>
                                      </p:to>
                                    </p:set>
                                  </p:childTnLst>
                                </p:cTn>
                              </p:par>
                            </p:childTnLst>
                          </p:cTn>
                        </p:par>
                        <p:par>
                          <p:cTn id="51" fill="hold">
                            <p:stCondLst>
                              <p:cond delay="1000"/>
                            </p:stCondLst>
                            <p:childTnLst>
                              <p:par>
                                <p:cTn id="52" presetID="6" presetClass="entr" presetSubtype="32" fill="hold" nodeType="after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circle(out)">
                                      <p:cBhvr>
                                        <p:cTn id="5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Grant.0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546437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a:stretch>
            <a:fillRect/>
          </a:stretch>
        </p:blipFill>
        <p:spPr>
          <a:xfrm>
            <a:off x="7404100" y="6680200"/>
            <a:ext cx="1676400" cy="101600"/>
          </a:xfrm>
          <a:prstGeom prst="rect">
            <a:avLst/>
          </a:prstGeom>
        </p:spPr>
      </p:pic>
      <p:pic>
        <p:nvPicPr>
          <p:cNvPr id="4" name="Afbeelding 3"/>
          <p:cNvPicPr>
            <a:picLocks noChangeAspect="1"/>
          </p:cNvPicPr>
          <p:nvPr/>
        </p:nvPicPr>
        <p:blipFill>
          <a:blip r:embed="rId4"/>
          <a:stretch>
            <a:fillRect/>
          </a:stretch>
        </p:blipFill>
        <p:spPr>
          <a:xfrm>
            <a:off x="144017" y="-99391"/>
            <a:ext cx="8964487" cy="6736270"/>
          </a:xfrm>
          <a:prstGeom prst="rect">
            <a:avLst/>
          </a:prstGeom>
        </p:spPr>
      </p:pic>
    </p:spTree>
    <p:extLst>
      <p:ext uri="{BB962C8B-B14F-4D97-AF65-F5344CB8AC3E}">
        <p14:creationId xmlns:p14="http://schemas.microsoft.com/office/powerpoint/2010/main" val="30906278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a:stretch>
            <a:fillRect/>
          </a:stretch>
        </p:blipFill>
        <p:spPr>
          <a:xfrm>
            <a:off x="0" y="-27384"/>
            <a:ext cx="9144000" cy="6813376"/>
          </a:xfrm>
          <a:prstGeom prst="rect">
            <a:avLst/>
          </a:prstGeom>
        </p:spPr>
      </p:pic>
    </p:spTree>
    <p:extLst>
      <p:ext uri="{BB962C8B-B14F-4D97-AF65-F5344CB8AC3E}">
        <p14:creationId xmlns:p14="http://schemas.microsoft.com/office/powerpoint/2010/main" val="42389560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805</TotalTime>
  <Words>1242</Words>
  <Application>Microsoft Macintosh PowerPoint</Application>
  <PresentationFormat>Diavoorstelling (4:3)</PresentationFormat>
  <Paragraphs>133</Paragraphs>
  <Slides>20</Slides>
  <Notes>17</Notes>
  <HiddenSlides>2</HiddenSlides>
  <MMClips>0</MMClips>
  <ScaleCrop>false</ScaleCrop>
  <HeadingPairs>
    <vt:vector size="4" baseType="variant">
      <vt:variant>
        <vt:lpstr>Thema</vt:lpstr>
      </vt:variant>
      <vt:variant>
        <vt:i4>1</vt:i4>
      </vt:variant>
      <vt:variant>
        <vt:lpstr>Diatitels</vt:lpstr>
      </vt:variant>
      <vt:variant>
        <vt:i4>20</vt:i4>
      </vt:variant>
    </vt:vector>
  </HeadingPairs>
  <TitlesOfParts>
    <vt:vector size="21" baseType="lpstr">
      <vt:lpstr>Office-thema</vt:lpstr>
      <vt:lpstr>PowerPoint-presentatie</vt:lpstr>
      <vt:lpstr>Aanleiding</vt:lpstr>
      <vt:lpstr>Waarom postmortem onderzoek? Beperkingen huidig onderzoek</vt:lpstr>
      <vt:lpstr>Postmortem: de missing link?</vt:lpstr>
      <vt:lpstr>Oude wijn in nieuwe zakken?</vt:lpstr>
      <vt:lpstr>Waar een klein land groot in is</vt:lpstr>
      <vt:lpstr>PowerPoint-presentatie</vt:lpstr>
      <vt:lpstr>PowerPoint-presentatie</vt:lpstr>
      <vt:lpstr>PowerPoint-presentatie</vt:lpstr>
      <vt:lpstr>Wat is nieuw in WP I</vt:lpstr>
      <vt:lpstr>PowerPoint-presentatie</vt:lpstr>
      <vt:lpstr>Wat is nieuw in WP I</vt:lpstr>
      <vt:lpstr>Wat is nieuw in WP II</vt:lpstr>
      <vt:lpstr>PowerPoint-presentatie</vt:lpstr>
      <vt:lpstr>Wat is nieuw III</vt:lpstr>
      <vt:lpstr>Wat is nieuw in WP III</vt:lpstr>
      <vt:lpstr>Doel NHB-Psy</vt:lpstr>
      <vt:lpstr>Toekomst</vt:lpstr>
      <vt:lpstr>PowerPoint-presentatie</vt:lpstr>
      <vt:lpstr>PowerPoint-presentatie</vt:lpstr>
    </vt:vector>
  </TitlesOfParts>
  <Company>UMCU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Saskia Palmen</dc:creator>
  <cp:lastModifiedBy>Saskia Palmen</cp:lastModifiedBy>
  <cp:revision>82</cp:revision>
  <dcterms:created xsi:type="dcterms:W3CDTF">2013-03-10T09:08:58Z</dcterms:created>
  <dcterms:modified xsi:type="dcterms:W3CDTF">2014-03-22T08:44:37Z</dcterms:modified>
</cp:coreProperties>
</file>